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1"/>
  </p:sldMasterIdLst>
  <p:handoutMasterIdLst>
    <p:handoutMasterId r:id="rId22"/>
  </p:handoutMasterIdLst>
  <p:sldIdLst>
    <p:sldId id="275" r:id="rId2"/>
    <p:sldId id="256" r:id="rId3"/>
    <p:sldId id="257" r:id="rId4"/>
    <p:sldId id="258" r:id="rId5"/>
    <p:sldId id="259" r:id="rId6"/>
    <p:sldId id="260" r:id="rId7"/>
    <p:sldId id="261" r:id="rId8"/>
    <p:sldId id="262" r:id="rId9"/>
    <p:sldId id="263" r:id="rId10"/>
    <p:sldId id="264" r:id="rId11"/>
    <p:sldId id="265" r:id="rId12"/>
    <p:sldId id="266" r:id="rId13"/>
    <p:sldId id="274" r:id="rId14"/>
    <p:sldId id="267" r:id="rId15"/>
    <p:sldId id="268" r:id="rId16"/>
    <p:sldId id="269" r:id="rId17"/>
    <p:sldId id="270" r:id="rId18"/>
    <p:sldId id="271" r:id="rId19"/>
    <p:sldId id="272" r:id="rId20"/>
    <p:sldId id="273"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61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C37C6D41-FF2F-435E-A351-2F49EB0C8765}" type="datetimeFigureOut">
              <a:rPr lang="en-US" smtClean="0"/>
              <a:t>6/19/2017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2B0590D-2692-44F5-B2A0-7780D618C6BF}" type="slidenum">
              <a:rPr lang="en-US" smtClean="0"/>
              <a:t>‹#›</a:t>
            </a:fld>
            <a:endParaRPr lang="en-US"/>
          </a:p>
        </p:txBody>
      </p:sp>
    </p:spTree>
    <p:extLst>
      <p:ext uri="{BB962C8B-B14F-4D97-AF65-F5344CB8AC3E}">
        <p14:creationId xmlns:p14="http://schemas.microsoft.com/office/powerpoint/2010/main" val="7830785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3026726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2960335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1993648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F01F6418-FB25-4123-B7B6-FCE29CBF4C1E}"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05805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259229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320598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1989507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1601493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A839BD6-8E3B-41B3-A6C1-25EE06272F92}" type="datetimeFigureOut">
              <a:rPr lang="en-US" smtClean="0"/>
              <a:t>6/19/2017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F01F6418-FB25-4123-B7B6-FCE29CBF4C1E}" type="slidenum">
              <a:rPr lang="en-US" smtClean="0"/>
              <a:t>‹#›</a:t>
            </a:fld>
            <a:endParaRPr lang="en-US" dirty="0"/>
          </a:p>
        </p:txBody>
      </p:sp>
    </p:spTree>
    <p:extLst>
      <p:ext uri="{BB962C8B-B14F-4D97-AF65-F5344CB8AC3E}">
        <p14:creationId xmlns:p14="http://schemas.microsoft.com/office/powerpoint/2010/main" val="247844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374065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3182923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322498279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166543015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4186216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2319662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169116303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839BD6-8E3B-41B3-A6C1-25EE06272F92}" type="datetimeFigureOut">
              <a:rPr lang="en-US" smtClean="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6418-FB25-4123-B7B6-FCE29CBF4C1E}" type="slidenum">
              <a:rPr lang="en-US" smtClean="0"/>
              <a:t>‹#›</a:t>
            </a:fld>
            <a:endParaRPr lang="en-US" dirty="0"/>
          </a:p>
        </p:txBody>
      </p:sp>
    </p:spTree>
    <p:extLst>
      <p:ext uri="{BB962C8B-B14F-4D97-AF65-F5344CB8AC3E}">
        <p14:creationId xmlns:p14="http://schemas.microsoft.com/office/powerpoint/2010/main" val="174275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A839BD6-8E3B-41B3-A6C1-25EE06272F92}" type="datetimeFigureOut">
              <a:rPr lang="en-US" smtClean="0"/>
              <a:t>6/19/2017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01F6418-FB25-4123-B7B6-FCE29CBF4C1E}" type="slidenum">
              <a:rPr lang="en-US" smtClean="0"/>
              <a:t>‹#›</a:t>
            </a:fld>
            <a:endParaRPr lang="en-US" dirty="0"/>
          </a:p>
        </p:txBody>
      </p:sp>
    </p:spTree>
    <p:extLst>
      <p:ext uri="{BB962C8B-B14F-4D97-AF65-F5344CB8AC3E}">
        <p14:creationId xmlns:p14="http://schemas.microsoft.com/office/powerpoint/2010/main" val="995619345"/>
      </p:ext>
    </p:extLst>
  </p:cSld>
  <p:clrMap bg1="dk1" tx1="lt1" bg2="dk2" tx2="lt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 id="214748386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 y="548640"/>
            <a:ext cx="9818370" cy="5806440"/>
          </a:xfrm>
          <a:prstGeom prst="rect">
            <a:avLst/>
          </a:prstGeom>
        </p:spPr>
      </p:pic>
    </p:spTree>
    <p:extLst>
      <p:ext uri="{BB962C8B-B14F-4D97-AF65-F5344CB8AC3E}">
        <p14:creationId xmlns:p14="http://schemas.microsoft.com/office/powerpoint/2010/main" val="826312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Types of learning that            	          	         Support Transition Thinking</a:t>
            </a:r>
          </a:p>
        </p:txBody>
      </p:sp>
      <p:sp>
        <p:nvSpPr>
          <p:cNvPr id="3" name="Content Placeholder 2"/>
          <p:cNvSpPr>
            <a:spLocks noGrp="1"/>
          </p:cNvSpPr>
          <p:nvPr>
            <p:ph idx="1"/>
          </p:nvPr>
        </p:nvSpPr>
        <p:spPr>
          <a:xfrm>
            <a:off x="680321" y="2336872"/>
            <a:ext cx="9613861" cy="4129242"/>
          </a:xfrm>
        </p:spPr>
        <p:txBody>
          <a:bodyPr>
            <a:noAutofit/>
          </a:bodyPr>
          <a:lstStyle/>
          <a:p>
            <a:r>
              <a:rPr lang="en-US" sz="2000" dirty="0"/>
              <a:t>Learning is a process of change in behavior that takes place through practice or experience. </a:t>
            </a:r>
          </a:p>
          <a:p>
            <a:r>
              <a:rPr lang="en-US" sz="2000" dirty="0"/>
              <a:t>Motor skills learning for transition focuses on clear note taking, note taking at pace, sitting in correct position, reading at pace, and following reading at pace. </a:t>
            </a:r>
          </a:p>
          <a:p>
            <a:r>
              <a:rPr lang="en-US" sz="2000" dirty="0"/>
              <a:t>Verbal learning for transition requires that the student learns to organize words to ask questions or respond to academic stimulus. Student must build and use vocabulary relevant to subject under study.</a:t>
            </a:r>
          </a:p>
          <a:p>
            <a:r>
              <a:rPr lang="en-US" sz="2000" dirty="0"/>
              <a:t> Student must use oral and written communication devices (grammar for adequate sentence structure).</a:t>
            </a:r>
          </a:p>
          <a:p>
            <a:r>
              <a:rPr lang="en-US" sz="2000" dirty="0"/>
              <a:t>Concept learning demands that students take abstract ideas and make plausible generalizations or inferences.</a:t>
            </a:r>
          </a:p>
          <a:p>
            <a:pPr marL="0" indent="0">
              <a:buNone/>
            </a:pPr>
            <a:r>
              <a:rPr lang="en-US" sz="2000" dirty="0"/>
              <a:t>  </a:t>
            </a:r>
          </a:p>
        </p:txBody>
      </p:sp>
    </p:spTree>
    <p:extLst>
      <p:ext uri="{BB962C8B-B14F-4D97-AF65-F5344CB8AC3E}">
        <p14:creationId xmlns:p14="http://schemas.microsoft.com/office/powerpoint/2010/main" val="400457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Headwork</a:t>
            </a:r>
          </a:p>
        </p:txBody>
      </p:sp>
      <p:sp>
        <p:nvSpPr>
          <p:cNvPr id="3" name="Content Placeholder 2"/>
          <p:cNvSpPr>
            <a:spLocks noGrp="1"/>
          </p:cNvSpPr>
          <p:nvPr>
            <p:ph idx="1"/>
          </p:nvPr>
        </p:nvSpPr>
        <p:spPr/>
        <p:txBody>
          <a:bodyPr>
            <a:normAutofit lnSpcReduction="10000"/>
          </a:bodyPr>
          <a:lstStyle/>
          <a:p>
            <a:r>
              <a:rPr lang="en-US" dirty="0"/>
              <a:t>Discrimination learning helps student to differentiate from stimulus to stimulus and to determining proper response.</a:t>
            </a:r>
          </a:p>
          <a:p>
            <a:r>
              <a:rPr lang="en-US" dirty="0"/>
              <a:t>Learning of principles helps students to understand  the relationship between two or more concepts, formulae, laws, associations and correlations in math, science, and grammar.</a:t>
            </a:r>
          </a:p>
          <a:p>
            <a:r>
              <a:rPr lang="en-US" dirty="0"/>
              <a:t>Students must learn to problem solve. They must use their observation, reasoning, and imaginative powers to forward cognition in this direction.</a:t>
            </a:r>
          </a:p>
          <a:p>
            <a:r>
              <a:rPr lang="en-US" dirty="0"/>
              <a:t> Attitude learning helps the student to stay in the right frame of mind while making thinking transitions.</a:t>
            </a:r>
          </a:p>
          <a:p>
            <a:endParaRPr lang="en-US" dirty="0"/>
          </a:p>
        </p:txBody>
      </p:sp>
      <p:sp>
        <p:nvSpPr>
          <p:cNvPr id="4" name="Lightning Bolt 3"/>
          <p:cNvSpPr/>
          <p:nvPr/>
        </p:nvSpPr>
        <p:spPr>
          <a:xfrm>
            <a:off x="1155700" y="782786"/>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0367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Models of Academic Training that Foster       	  	       Student Growth</a:t>
            </a:r>
          </a:p>
        </p:txBody>
      </p:sp>
      <p:sp>
        <p:nvSpPr>
          <p:cNvPr id="3" name="Content Placeholder 2"/>
          <p:cNvSpPr>
            <a:spLocks noGrp="1"/>
          </p:cNvSpPr>
          <p:nvPr>
            <p:ph idx="1"/>
          </p:nvPr>
        </p:nvSpPr>
        <p:spPr>
          <a:xfrm>
            <a:off x="680321" y="2336872"/>
            <a:ext cx="9613861" cy="4374171"/>
          </a:xfrm>
        </p:spPr>
        <p:txBody>
          <a:bodyPr>
            <a:noAutofit/>
          </a:bodyPr>
          <a:lstStyle/>
          <a:p>
            <a:r>
              <a:rPr lang="en-US" sz="2000" dirty="0"/>
              <a:t>Trial and Error: This process is gradual. The individual will make attempts to learn. As the trials increase, the errors decrease. Bonds or connections are strengthened or weakened during the learning episodes. This can reduce randomness in response. Student traps what is useful. Improvement takes place through repetition. </a:t>
            </a:r>
          </a:p>
          <a:p>
            <a:r>
              <a:rPr lang="en-US" sz="2000" dirty="0"/>
              <a:t>Conditioning: Student learns to adjust to new information. Student is taught response. Student moves from incorrect response to correctly responding over time.</a:t>
            </a:r>
          </a:p>
          <a:p>
            <a:r>
              <a:rPr lang="en-US" sz="2000" dirty="0"/>
              <a:t>The instructor is critical to student success. If problems are given without instructor’s visible thinking, the student, sometimes, loses the will to solve or find the right solution. If thinking models are not introduced during these activities or trials, extinction will occur.</a:t>
            </a:r>
          </a:p>
          <a:p>
            <a:r>
              <a:rPr lang="en-US" sz="2000" dirty="0"/>
              <a:t>When students are not given visual frameworks for problem solving, they stop learning.  </a:t>
            </a:r>
          </a:p>
        </p:txBody>
      </p:sp>
    </p:spTree>
    <p:extLst>
      <p:ext uri="{BB962C8B-B14F-4D97-AF65-F5344CB8AC3E}">
        <p14:creationId xmlns:p14="http://schemas.microsoft.com/office/powerpoint/2010/main" val="87790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Models of Academic Training That Foster   				  Growth</a:t>
            </a:r>
          </a:p>
        </p:txBody>
      </p:sp>
      <p:sp>
        <p:nvSpPr>
          <p:cNvPr id="3" name="Content Placeholder 2"/>
          <p:cNvSpPr>
            <a:spLocks noGrp="1"/>
          </p:cNvSpPr>
          <p:nvPr>
            <p:ph idx="1"/>
          </p:nvPr>
        </p:nvSpPr>
        <p:spPr/>
        <p:txBody>
          <a:bodyPr/>
          <a:lstStyle/>
          <a:p>
            <a:r>
              <a:rPr lang="en-US" dirty="0"/>
              <a:t>Spontaneous recovery: Student is provided a thinking scenario, by instructor, to help process the stimulus. The response, if forgotten or unlearned will become fixed as a achieved response. With more trials, the learner needs less help creating their own response. Response is not triggered by instructor. This alleviates learning phobias: it creates a response modification.</a:t>
            </a:r>
          </a:p>
        </p:txBody>
      </p:sp>
      <p:sp>
        <p:nvSpPr>
          <p:cNvPr id="4" name="Lightning Bolt 3"/>
          <p:cNvSpPr/>
          <p:nvPr/>
        </p:nvSpPr>
        <p:spPr>
          <a:xfrm>
            <a:off x="680321" y="919766"/>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318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Insight as a Learning Factor</a:t>
            </a:r>
          </a:p>
        </p:txBody>
      </p:sp>
      <p:sp>
        <p:nvSpPr>
          <p:cNvPr id="3" name="Content Placeholder 2"/>
          <p:cNvSpPr>
            <a:spLocks noGrp="1"/>
          </p:cNvSpPr>
          <p:nvPr>
            <p:ph idx="1"/>
          </p:nvPr>
        </p:nvSpPr>
        <p:spPr/>
        <p:txBody>
          <a:bodyPr>
            <a:normAutofit fontScale="92500"/>
          </a:bodyPr>
          <a:lstStyle/>
          <a:p>
            <a:r>
              <a:rPr lang="en-US" dirty="0"/>
              <a:t>Perception of a situation as a whole allows for better understanding than perception of parts. The view of whole is different from view of parts.</a:t>
            </a:r>
          </a:p>
          <a:p>
            <a:r>
              <a:rPr lang="en-US" dirty="0"/>
              <a:t>The occurrence of insight to find solutions to a problem is possible by perception of the whole problem and solution.</a:t>
            </a:r>
          </a:p>
          <a:p>
            <a:r>
              <a:rPr lang="en-US" dirty="0"/>
              <a:t>Trial and error mixed with instructor’s visible thinking aids in sparking student’s insight when problem solving. The ah-ha moment comes after carful discrimination.</a:t>
            </a:r>
          </a:p>
          <a:p>
            <a:r>
              <a:rPr lang="en-US" dirty="0"/>
              <a:t>Perception drives insight. Insight is subjective, active, and creative. We demonstrate understand by selecting, interpreting, and organizing. </a:t>
            </a:r>
          </a:p>
        </p:txBody>
      </p:sp>
    </p:spTree>
    <p:extLst>
      <p:ext uri="{BB962C8B-B14F-4D97-AF65-F5344CB8AC3E}">
        <p14:creationId xmlns:p14="http://schemas.microsoft.com/office/powerpoint/2010/main" val="361779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The Laws of Learning</a:t>
            </a:r>
          </a:p>
        </p:txBody>
      </p:sp>
      <p:sp>
        <p:nvSpPr>
          <p:cNvPr id="3" name="Content Placeholder 2"/>
          <p:cNvSpPr>
            <a:spLocks noGrp="1"/>
          </p:cNvSpPr>
          <p:nvPr>
            <p:ph idx="1"/>
          </p:nvPr>
        </p:nvSpPr>
        <p:spPr>
          <a:xfrm>
            <a:off x="680321" y="2336873"/>
            <a:ext cx="9613861" cy="4276198"/>
          </a:xfrm>
        </p:spPr>
        <p:txBody>
          <a:bodyPr>
            <a:normAutofit fontScale="92500" lnSpcReduction="10000"/>
          </a:bodyPr>
          <a:lstStyle/>
          <a:p>
            <a:r>
              <a:rPr lang="en-US" dirty="0"/>
              <a:t>The Law of Readiness: Student must be ready to respond or act. If student is allowed to act when ready, student will be pleased. If student is not allowed to act when ready, he/she will annoyed. When student is not ready to act, and ask to do so, he/she will be annoyed. On the other hand, if the student is not ready to act and is not ask to do so, he/she will not feel annoyed.</a:t>
            </a:r>
          </a:p>
          <a:p>
            <a:r>
              <a:rPr lang="en-US" dirty="0"/>
              <a:t>Law of Exercise: Repeated exercising of a response strengthens its connection to stimulus. Also called the Frequency Law. It refers to the number of times stimulus is repeated.</a:t>
            </a:r>
          </a:p>
          <a:p>
            <a:r>
              <a:rPr lang="en-US" dirty="0"/>
              <a:t>The Law of Use and Disuse: Anything not practiced, not used, will perish in the memory. If response is not repeated, the initial bond will be too weak to last over time.</a:t>
            </a:r>
          </a:p>
          <a:p>
            <a:r>
              <a:rPr lang="en-US" dirty="0"/>
              <a:t>Law of Effect: When a learning bond or connection is accomplished, positive means its strength increases (stays longer in students recall ).   </a:t>
            </a:r>
          </a:p>
        </p:txBody>
      </p:sp>
    </p:spTree>
    <p:extLst>
      <p:ext uri="{BB962C8B-B14F-4D97-AF65-F5344CB8AC3E}">
        <p14:creationId xmlns:p14="http://schemas.microsoft.com/office/powerpoint/2010/main" val="306058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Secondary Laws of Learning</a:t>
            </a:r>
          </a:p>
        </p:txBody>
      </p:sp>
      <p:sp>
        <p:nvSpPr>
          <p:cNvPr id="3" name="Content Placeholder 2"/>
          <p:cNvSpPr>
            <a:spLocks noGrp="1"/>
          </p:cNvSpPr>
          <p:nvPr>
            <p:ph idx="1"/>
          </p:nvPr>
        </p:nvSpPr>
        <p:spPr/>
        <p:txBody>
          <a:bodyPr>
            <a:normAutofit fontScale="92500"/>
          </a:bodyPr>
          <a:lstStyle/>
          <a:p>
            <a:r>
              <a:rPr lang="en-US" dirty="0"/>
              <a:t>Law of Multiple Response: Learner will continue to search for adequate solution, after failed attempts, until the goal is reached.</a:t>
            </a:r>
          </a:p>
          <a:p>
            <a:r>
              <a:rPr lang="en-US" dirty="0"/>
              <a:t>The Law of Set or Attitude: A positive attitude is important in learning.</a:t>
            </a:r>
          </a:p>
          <a:p>
            <a:r>
              <a:rPr lang="en-US" dirty="0"/>
              <a:t>The Law of associative shifting: Shifting response to a new situation. </a:t>
            </a:r>
          </a:p>
          <a:p>
            <a:r>
              <a:rPr lang="en-US" dirty="0"/>
              <a:t>The Law of Prepotency of elements: Learner is able to react in a selected way, only to the salient elements of the problem and not to other unimportant elements.</a:t>
            </a:r>
          </a:p>
          <a:p>
            <a:r>
              <a:rPr lang="en-US" dirty="0"/>
              <a:t>The Law of Response by Analogy: Comparing a new situation to a previously learned one.</a:t>
            </a:r>
          </a:p>
        </p:txBody>
      </p:sp>
    </p:spTree>
    <p:extLst>
      <p:ext uri="{BB962C8B-B14F-4D97-AF65-F5344CB8AC3E}">
        <p14:creationId xmlns:p14="http://schemas.microsoft.com/office/powerpoint/2010/main" val="375992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Transfer Learning in Transition</a:t>
            </a:r>
          </a:p>
        </p:txBody>
      </p:sp>
      <p:sp>
        <p:nvSpPr>
          <p:cNvPr id="3" name="Content Placeholder 2"/>
          <p:cNvSpPr>
            <a:spLocks noGrp="1"/>
          </p:cNvSpPr>
          <p:nvPr>
            <p:ph idx="1"/>
          </p:nvPr>
        </p:nvSpPr>
        <p:spPr/>
        <p:txBody>
          <a:bodyPr>
            <a:normAutofit fontScale="92500" lnSpcReduction="10000"/>
          </a:bodyPr>
          <a:lstStyle/>
          <a:p>
            <a:r>
              <a:rPr lang="en-US" dirty="0"/>
              <a:t>Transfer learning is the effect of past learning upon current acquisition. How efficiently and quickly we learn anything depends to a large extent on the kind and the quantity of things we have learned. Learning one set of skills influences the learning of another set.</a:t>
            </a:r>
          </a:p>
          <a:p>
            <a:r>
              <a:rPr lang="en-US" dirty="0"/>
              <a:t>Positive Transfer: Learning in one subject helps you to learn another subject better. Learning in mathematics facilitates learning in physics.</a:t>
            </a:r>
          </a:p>
          <a:p>
            <a:r>
              <a:rPr lang="en-US" dirty="0"/>
              <a:t>Negative Transfer: Learning one task makes learning another task harder. Learned English makes learning French harder.  </a:t>
            </a:r>
          </a:p>
          <a:p>
            <a:r>
              <a:rPr lang="en-US" dirty="0"/>
              <a:t>Identical Elements: Transfer occurs from one situation to another in which there are similar or identical elements. They are roughly proportional to the degree of resemblance in situation.</a:t>
            </a:r>
          </a:p>
        </p:txBody>
      </p:sp>
    </p:spTree>
    <p:extLst>
      <p:ext uri="{BB962C8B-B14F-4D97-AF65-F5344CB8AC3E}">
        <p14:creationId xmlns:p14="http://schemas.microsoft.com/office/powerpoint/2010/main" val="368574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Generalization is Healthy</a:t>
            </a:r>
          </a:p>
        </p:txBody>
      </p:sp>
      <p:sp>
        <p:nvSpPr>
          <p:cNvPr id="3" name="Content Placeholder 2"/>
          <p:cNvSpPr>
            <a:spLocks noGrp="1"/>
          </p:cNvSpPr>
          <p:nvPr>
            <p:ph idx="1"/>
          </p:nvPr>
        </p:nvSpPr>
        <p:spPr/>
        <p:txBody>
          <a:bodyPr/>
          <a:lstStyle/>
          <a:p>
            <a:r>
              <a:rPr lang="en-US" dirty="0"/>
              <a:t>As the similarity of elements increase, transfer increases. Learning to ride a bike versus learning to ride a motorcycle.</a:t>
            </a:r>
          </a:p>
          <a:p>
            <a:r>
              <a:rPr lang="en-US" dirty="0"/>
              <a:t>Generalization of experience: Task A transfer to task B. Perceiving and understanding what is common to a number of situations. The ability to generalize is connected to intelligence (correct instantaneous evaluation and accurate automatic judgement).</a:t>
            </a:r>
          </a:p>
          <a:p>
            <a:endParaRPr lang="en-US" dirty="0"/>
          </a:p>
        </p:txBody>
      </p:sp>
      <p:sp>
        <p:nvSpPr>
          <p:cNvPr id="4" name="Lightning Bolt 3"/>
          <p:cNvSpPr/>
          <p:nvPr/>
        </p:nvSpPr>
        <p:spPr>
          <a:xfrm>
            <a:off x="850900" y="919766"/>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856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Question, Question, and Question More</a:t>
            </a:r>
          </a:p>
        </p:txBody>
      </p:sp>
      <p:sp>
        <p:nvSpPr>
          <p:cNvPr id="3" name="Content Placeholder 2"/>
          <p:cNvSpPr>
            <a:spLocks noGrp="1"/>
          </p:cNvSpPr>
          <p:nvPr>
            <p:ph idx="1"/>
          </p:nvPr>
        </p:nvSpPr>
        <p:spPr/>
        <p:txBody>
          <a:bodyPr>
            <a:normAutofit/>
          </a:bodyPr>
          <a:lstStyle/>
          <a:p>
            <a:r>
              <a:rPr lang="en-US" dirty="0"/>
              <a:t>Excellence in thinking must be cultivated systematically.</a:t>
            </a:r>
          </a:p>
          <a:p>
            <a:r>
              <a:rPr lang="en-US" dirty="0"/>
              <a:t>Thinking can be fueled by questioning.</a:t>
            </a:r>
          </a:p>
          <a:p>
            <a:r>
              <a:rPr lang="en-US" dirty="0"/>
              <a:t>Factual questions: Establish basic facts</a:t>
            </a:r>
          </a:p>
          <a:p>
            <a:r>
              <a:rPr lang="en-US" dirty="0"/>
              <a:t>Broadening questions: Introduce additional facts</a:t>
            </a:r>
          </a:p>
          <a:p>
            <a:r>
              <a:rPr lang="en-US" dirty="0"/>
              <a:t>Justifying questions: Develop new ideas and challenges old ones.</a:t>
            </a:r>
          </a:p>
          <a:p>
            <a:r>
              <a:rPr lang="en-US" dirty="0"/>
              <a:t>Alternative questions: Clarify, sharpen accuracy, gain precision, provide sound reasoning, and prevent blind thinking, ego centric responses, and the orthodoxy of education. </a:t>
            </a:r>
          </a:p>
        </p:txBody>
      </p:sp>
    </p:spTree>
    <p:extLst>
      <p:ext uri="{BB962C8B-B14F-4D97-AF65-F5344CB8AC3E}">
        <p14:creationId xmlns:p14="http://schemas.microsoft.com/office/powerpoint/2010/main" val="24368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Understanding The Transitions of Learning</a:t>
            </a:r>
          </a:p>
        </p:txBody>
      </p:sp>
      <p:sp>
        <p:nvSpPr>
          <p:cNvPr id="3" name="Subtitle 2"/>
          <p:cNvSpPr>
            <a:spLocks noGrp="1"/>
          </p:cNvSpPr>
          <p:nvPr>
            <p:ph type="subTitle" idx="1"/>
          </p:nvPr>
        </p:nvSpPr>
        <p:spPr/>
        <p:txBody>
          <a:bodyPr>
            <a:normAutofit lnSpcReduction="10000"/>
          </a:bodyPr>
          <a:lstStyle/>
          <a:p>
            <a:r>
              <a:rPr lang="en-US" dirty="0"/>
              <a:t>Academic Development Inside classrooms</a:t>
            </a:r>
          </a:p>
          <a:p>
            <a:r>
              <a:rPr lang="en-US" dirty="0"/>
              <a:t>Alvin Le Blanc, III</a:t>
            </a:r>
          </a:p>
          <a:p>
            <a:r>
              <a:rPr lang="en-US" dirty="0"/>
              <a:t>Adult Reading Center</a:t>
            </a:r>
          </a:p>
        </p:txBody>
      </p:sp>
    </p:spTree>
    <p:extLst>
      <p:ext uri="{BB962C8B-B14F-4D97-AF65-F5344CB8AC3E}">
        <p14:creationId xmlns:p14="http://schemas.microsoft.com/office/powerpoint/2010/main" val="3628569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Final Thoughts</a:t>
            </a:r>
          </a:p>
        </p:txBody>
      </p:sp>
      <p:sp>
        <p:nvSpPr>
          <p:cNvPr id="3" name="Content Placeholder 2"/>
          <p:cNvSpPr>
            <a:spLocks noGrp="1"/>
          </p:cNvSpPr>
          <p:nvPr>
            <p:ph idx="1"/>
          </p:nvPr>
        </p:nvSpPr>
        <p:spPr/>
        <p:txBody>
          <a:bodyPr/>
          <a:lstStyle/>
          <a:p>
            <a:r>
              <a:rPr lang="en-US" dirty="0"/>
              <a:t>Feedback or suggestions </a:t>
            </a:r>
          </a:p>
        </p:txBody>
      </p:sp>
      <p:sp>
        <p:nvSpPr>
          <p:cNvPr id="4" name="Lightning Bolt 3"/>
          <p:cNvSpPr/>
          <p:nvPr/>
        </p:nvSpPr>
        <p:spPr>
          <a:xfrm>
            <a:off x="489857" y="753228"/>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9686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9600" dirty="0"/>
              <a:t>    Transition</a:t>
            </a:r>
          </a:p>
        </p:txBody>
      </p:sp>
      <p:sp>
        <p:nvSpPr>
          <p:cNvPr id="5" name="Content Placeholder 4"/>
          <p:cNvSpPr>
            <a:spLocks noGrp="1"/>
          </p:cNvSpPr>
          <p:nvPr>
            <p:ph idx="1"/>
          </p:nvPr>
        </p:nvSpPr>
        <p:spPr/>
        <p:txBody>
          <a:bodyPr>
            <a:normAutofit/>
          </a:bodyPr>
          <a:lstStyle/>
          <a:p>
            <a:r>
              <a:rPr lang="en-US" dirty="0"/>
              <a:t>The process or period of changing from one state or condition to another is called transition.</a:t>
            </a:r>
          </a:p>
          <a:p>
            <a:r>
              <a:rPr lang="en-US" dirty="0"/>
              <a:t>Transition skills and knowledge are those skills and knowledge that help students to assume desired adult roles in the community.</a:t>
            </a:r>
          </a:p>
          <a:p>
            <a:r>
              <a:rPr lang="en-US" dirty="0"/>
              <a:t>Students move from nonstudents to students.</a:t>
            </a:r>
          </a:p>
          <a:p>
            <a:r>
              <a:rPr lang="en-US" dirty="0"/>
              <a:t>Students move from student to role in the community (employment roles and post secondary student roles).</a:t>
            </a:r>
          </a:p>
          <a:p>
            <a:r>
              <a:rPr lang="en-US" dirty="0"/>
              <a:t>The process of transition in the classroom involves participation of student and teacher working in coordination.</a:t>
            </a:r>
          </a:p>
        </p:txBody>
      </p:sp>
    </p:spTree>
    <p:extLst>
      <p:ext uri="{BB962C8B-B14F-4D97-AF65-F5344CB8AC3E}">
        <p14:creationId xmlns:p14="http://schemas.microsoft.com/office/powerpoint/2010/main" val="552544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Focus on the Learner</a:t>
            </a:r>
          </a:p>
        </p:txBody>
      </p:sp>
      <p:sp>
        <p:nvSpPr>
          <p:cNvPr id="3" name="Content Placeholder 2"/>
          <p:cNvSpPr>
            <a:spLocks noGrp="1"/>
          </p:cNvSpPr>
          <p:nvPr>
            <p:ph idx="1"/>
          </p:nvPr>
        </p:nvSpPr>
        <p:spPr/>
        <p:txBody>
          <a:bodyPr>
            <a:normAutofit/>
          </a:bodyPr>
          <a:lstStyle/>
          <a:p>
            <a:r>
              <a:rPr lang="en-US" dirty="0"/>
              <a:t>Student center transition learning should focus attention on student goals and planning models.</a:t>
            </a:r>
          </a:p>
          <a:p>
            <a:r>
              <a:rPr lang="en-US" dirty="0"/>
              <a:t>Transition properties allow change to occur over time.</a:t>
            </a:r>
          </a:p>
          <a:p>
            <a:r>
              <a:rPr lang="en-US" dirty="0"/>
              <a:t>Transition properties have established durations.</a:t>
            </a:r>
          </a:p>
          <a:p>
            <a:r>
              <a:rPr lang="en-US" dirty="0"/>
              <a:t>In classroom environments, there are two major types of transitions occurring. These are mental and social transitions.</a:t>
            </a:r>
          </a:p>
          <a:p>
            <a:r>
              <a:rPr lang="en-US" dirty="0"/>
              <a:t>Classroom transition is the internal process through which students come to terms with mental and social expectations of the class, and how they orientate themselves to its stimuli. </a:t>
            </a:r>
          </a:p>
        </p:txBody>
      </p:sp>
      <p:sp>
        <p:nvSpPr>
          <p:cNvPr id="4" name="Lightning Bolt 3"/>
          <p:cNvSpPr/>
          <p:nvPr/>
        </p:nvSpPr>
        <p:spPr>
          <a:xfrm>
            <a:off x="680321" y="782786"/>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67155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Awareness is a key Element </a:t>
            </a:r>
          </a:p>
        </p:txBody>
      </p:sp>
      <p:sp>
        <p:nvSpPr>
          <p:cNvPr id="3" name="Content Placeholder 2"/>
          <p:cNvSpPr>
            <a:spLocks noGrp="1"/>
          </p:cNvSpPr>
          <p:nvPr>
            <p:ph idx="1"/>
          </p:nvPr>
        </p:nvSpPr>
        <p:spPr/>
        <p:txBody>
          <a:bodyPr>
            <a:normAutofit fontScale="92500" lnSpcReduction="10000"/>
          </a:bodyPr>
          <a:lstStyle/>
          <a:p>
            <a:r>
              <a:rPr lang="en-US" dirty="0"/>
              <a:t>Transition requires directing and redirecting attention over time.</a:t>
            </a:r>
          </a:p>
          <a:p>
            <a:r>
              <a:rPr lang="en-US" dirty="0"/>
              <a:t>What is it time for me to do?</a:t>
            </a:r>
          </a:p>
          <a:p>
            <a:r>
              <a:rPr lang="en-US" dirty="0"/>
              <a:t>What is it time for me to stop doing?</a:t>
            </a:r>
          </a:p>
          <a:p>
            <a:r>
              <a:rPr lang="en-US" dirty="0"/>
              <a:t>What are the mental and physical requirements from the stimulus?</a:t>
            </a:r>
          </a:p>
          <a:p>
            <a:r>
              <a:rPr lang="en-US" dirty="0"/>
              <a:t>What part of the response is not productive?</a:t>
            </a:r>
          </a:p>
          <a:p>
            <a:r>
              <a:rPr lang="en-US" dirty="0"/>
              <a:t>What line of thought leads me to a reasonable answer?</a:t>
            </a:r>
          </a:p>
          <a:p>
            <a:r>
              <a:rPr lang="en-US" dirty="0"/>
              <a:t>Student should assume maximum responsibility for setting transition.</a:t>
            </a:r>
          </a:p>
          <a:p>
            <a:r>
              <a:rPr lang="en-US" dirty="0"/>
              <a:t>Transition require a plan of action.</a:t>
            </a:r>
          </a:p>
          <a:p>
            <a:r>
              <a:rPr lang="en-US" dirty="0"/>
              <a:t>Transition Does not happen immediately. </a:t>
            </a:r>
          </a:p>
        </p:txBody>
      </p:sp>
      <p:sp>
        <p:nvSpPr>
          <p:cNvPr id="4" name="Lightning Bolt 3"/>
          <p:cNvSpPr/>
          <p:nvPr/>
        </p:nvSpPr>
        <p:spPr>
          <a:xfrm>
            <a:off x="825500" y="836497"/>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15581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Transition Mind and Critical Thinking</a:t>
            </a:r>
          </a:p>
        </p:txBody>
      </p:sp>
      <p:sp>
        <p:nvSpPr>
          <p:cNvPr id="3" name="Content Placeholder 2"/>
          <p:cNvSpPr>
            <a:spLocks noGrp="1"/>
          </p:cNvSpPr>
          <p:nvPr>
            <p:ph idx="1"/>
          </p:nvPr>
        </p:nvSpPr>
        <p:spPr/>
        <p:txBody>
          <a:bodyPr>
            <a:normAutofit/>
          </a:bodyPr>
          <a:lstStyle/>
          <a:p>
            <a:r>
              <a:rPr lang="en-US" dirty="0"/>
              <a:t>Critical thinking is the examination and test of propositions which are offered for acceptance.</a:t>
            </a:r>
          </a:p>
          <a:p>
            <a:r>
              <a:rPr lang="en-US" dirty="0"/>
              <a:t>The critical faculty is a product of education and training.</a:t>
            </a:r>
          </a:p>
          <a:p>
            <a:r>
              <a:rPr lang="en-US" dirty="0"/>
              <a:t>Critical Thinking is a prime condition of human welfare.</a:t>
            </a:r>
          </a:p>
          <a:p>
            <a:r>
              <a:rPr lang="en-US" dirty="0"/>
              <a:t>It is the only guarantee against delusion, deception, superstition, and misapprehension of ourselves and our circumstances.</a:t>
            </a:r>
          </a:p>
          <a:p>
            <a:r>
              <a:rPr lang="en-US" dirty="0"/>
              <a:t>Transition Mind is the alert, conscious, and responsive behavior of the brain.</a:t>
            </a:r>
          </a:p>
          <a:p>
            <a:endParaRPr lang="en-US" dirty="0"/>
          </a:p>
        </p:txBody>
      </p:sp>
    </p:spTree>
    <p:extLst>
      <p:ext uri="{BB962C8B-B14F-4D97-AF65-F5344CB8AC3E}">
        <p14:creationId xmlns:p14="http://schemas.microsoft.com/office/powerpoint/2010/main" val="173766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Heavy Thinking</a:t>
            </a:r>
          </a:p>
        </p:txBody>
      </p:sp>
      <p:sp>
        <p:nvSpPr>
          <p:cNvPr id="3" name="Content Placeholder 2"/>
          <p:cNvSpPr>
            <a:spLocks noGrp="1"/>
          </p:cNvSpPr>
          <p:nvPr>
            <p:ph idx="1"/>
          </p:nvPr>
        </p:nvSpPr>
        <p:spPr/>
        <p:txBody>
          <a:bodyPr>
            <a:normAutofit lnSpcReduction="10000"/>
          </a:bodyPr>
          <a:lstStyle/>
          <a:p>
            <a:r>
              <a:rPr lang="en-US" dirty="0"/>
              <a:t>Critical Thinking is the intellectual discipline process of actively and skillfully conceptualizing,  applying, analyzing, synthesizing, and, or, evaluating information gathered from, or generated by, observation, experience, reflection, reasoning, or communication, as a guide to belief and action.</a:t>
            </a:r>
          </a:p>
          <a:p>
            <a:r>
              <a:rPr lang="en-US" dirty="0"/>
              <a:t>Critical Thinking is the ability to think about ones thinking in such a way as to recognize its strengths and weaknesses and recast thinking to improve it.</a:t>
            </a:r>
          </a:p>
          <a:p>
            <a:r>
              <a:rPr lang="en-US" dirty="0"/>
              <a:t>Critical Thinking is used in transitions to make judgements and determine validity.</a:t>
            </a:r>
          </a:p>
          <a:p>
            <a:pPr marL="0" indent="0">
              <a:buNone/>
            </a:pPr>
            <a:endParaRPr lang="en-US" dirty="0"/>
          </a:p>
        </p:txBody>
      </p:sp>
      <p:sp>
        <p:nvSpPr>
          <p:cNvPr id="4" name="Lightning Bolt 3"/>
          <p:cNvSpPr/>
          <p:nvPr/>
        </p:nvSpPr>
        <p:spPr>
          <a:xfrm>
            <a:off x="1079500" y="836497"/>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35433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Thoughts About Thoughts</a:t>
            </a:r>
          </a:p>
        </p:txBody>
      </p:sp>
      <p:sp>
        <p:nvSpPr>
          <p:cNvPr id="3" name="Content Placeholder 2"/>
          <p:cNvSpPr>
            <a:spLocks noGrp="1"/>
          </p:cNvSpPr>
          <p:nvPr>
            <p:ph idx="1"/>
          </p:nvPr>
        </p:nvSpPr>
        <p:spPr/>
        <p:txBody>
          <a:bodyPr/>
          <a:lstStyle/>
          <a:p>
            <a:r>
              <a:rPr lang="en-US" dirty="0"/>
              <a:t>Critical Thinking involves asking questions, defining a problem, examining evidence, analyzing assumptions and biases, avoiding emotional reasoning, avoiding oversimplification, consider other interpretations, and tolerating ambiguity.</a:t>
            </a:r>
          </a:p>
          <a:p>
            <a:r>
              <a:rPr lang="en-US" dirty="0"/>
              <a:t>Critical Thinking in transition requires that students think about their thinking, as they perform specific task, and use this awareness to control what they are doing.</a:t>
            </a:r>
          </a:p>
          <a:p>
            <a:endParaRPr lang="en-US" dirty="0"/>
          </a:p>
        </p:txBody>
      </p:sp>
      <p:sp>
        <p:nvSpPr>
          <p:cNvPr id="4" name="Lightning Bolt 3"/>
          <p:cNvSpPr/>
          <p:nvPr/>
        </p:nvSpPr>
        <p:spPr>
          <a:xfrm>
            <a:off x="1257300" y="899732"/>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7786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Metacognition as a Lecture Strategy </a:t>
            </a:r>
          </a:p>
        </p:txBody>
      </p:sp>
      <p:sp>
        <p:nvSpPr>
          <p:cNvPr id="3" name="Content Placeholder 2"/>
          <p:cNvSpPr>
            <a:spLocks noGrp="1"/>
          </p:cNvSpPr>
          <p:nvPr>
            <p:ph idx="1"/>
          </p:nvPr>
        </p:nvSpPr>
        <p:spPr/>
        <p:txBody>
          <a:bodyPr>
            <a:normAutofit lnSpcReduction="10000"/>
          </a:bodyPr>
          <a:lstStyle/>
          <a:p>
            <a:r>
              <a:rPr lang="en-US" dirty="0"/>
              <a:t>Lectures transmit information and promote understanding, explain, clarify, and organize difficult concepts.</a:t>
            </a:r>
          </a:p>
          <a:p>
            <a:r>
              <a:rPr lang="en-US" dirty="0"/>
              <a:t>Lecture presentations can be delivered as outlined, sequential, comparative, or argumentative discourse.</a:t>
            </a:r>
          </a:p>
          <a:p>
            <a:r>
              <a:rPr lang="en-US" dirty="0"/>
              <a:t>All reasoning occurs within points of view, frame of reference, assumptions, and inferences.</a:t>
            </a:r>
          </a:p>
          <a:p>
            <a:r>
              <a:rPr lang="en-US" dirty="0"/>
              <a:t>What thinking pattern best fits lecture strategy?</a:t>
            </a:r>
          </a:p>
          <a:p>
            <a:r>
              <a:rPr lang="en-US" dirty="0"/>
              <a:t>Does presentation style trigger learning?</a:t>
            </a:r>
          </a:p>
          <a:p>
            <a:r>
              <a:rPr lang="en-US" dirty="0"/>
              <a:t>Is the teaching of the concept thoughtful?</a:t>
            </a:r>
          </a:p>
          <a:p>
            <a:endParaRPr lang="en-US" dirty="0"/>
          </a:p>
        </p:txBody>
      </p:sp>
    </p:spTree>
    <p:extLst>
      <p:ext uri="{BB962C8B-B14F-4D97-AF65-F5344CB8AC3E}">
        <p14:creationId xmlns:p14="http://schemas.microsoft.com/office/powerpoint/2010/main" val="426959088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10407</TotalTime>
  <Words>1686</Words>
  <Application>Microsoft Office PowerPoint</Application>
  <PresentationFormat>Widescreen</PresentationFormat>
  <Paragraphs>98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Trebuchet MS</vt:lpstr>
      <vt:lpstr>Berlin</vt:lpstr>
      <vt:lpstr>PowerPoint Presentation</vt:lpstr>
      <vt:lpstr>Understanding The Transitions of Learning</vt:lpstr>
      <vt:lpstr>    Transition</vt:lpstr>
      <vt:lpstr>           Focus on the Learner</vt:lpstr>
      <vt:lpstr>        Awareness is a key Element </vt:lpstr>
      <vt:lpstr>Transition Mind and Critical Thinking</vt:lpstr>
      <vt:lpstr>          Heavy Thinking</vt:lpstr>
      <vt:lpstr>           Thoughts About Thoughts</vt:lpstr>
      <vt:lpstr>        Metacognition as a Lecture Strategy </vt:lpstr>
      <vt:lpstr>                     Types of learning that                                 Support Transition Thinking</vt:lpstr>
      <vt:lpstr>           Headwork</vt:lpstr>
      <vt:lpstr>   Models of Academic Training that Foster                  Student Growth</vt:lpstr>
      <vt:lpstr>      Models of Academic Training That Foster         Growth</vt:lpstr>
      <vt:lpstr>          Insight as a Learning Factor</vt:lpstr>
      <vt:lpstr>                     The Laws of Learning</vt:lpstr>
      <vt:lpstr>                Secondary Laws of Learning</vt:lpstr>
      <vt:lpstr>      Transfer Learning in Transition</vt:lpstr>
      <vt:lpstr>         Generalization is Healthy</vt:lpstr>
      <vt:lpstr>     Question, Question, and Question More</vt:lpstr>
      <vt:lpstr>       Final Thoughts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Transitions of Learning</dc:title>
  <dc:creator>Student</dc:creator>
  <cp:lastModifiedBy>Katrina Anaya</cp:lastModifiedBy>
  <cp:revision>89</cp:revision>
  <cp:lastPrinted>2016-07-28T13:59:18Z</cp:lastPrinted>
  <dcterms:created xsi:type="dcterms:W3CDTF">2016-06-23T20:19:50Z</dcterms:created>
  <dcterms:modified xsi:type="dcterms:W3CDTF">2017-06-19T20:24:56Z</dcterms:modified>
</cp:coreProperties>
</file>