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75" r:id="rId7"/>
    <p:sldId id="262" r:id="rId8"/>
    <p:sldId id="261" r:id="rId9"/>
    <p:sldId id="276" r:id="rId10"/>
    <p:sldId id="263" r:id="rId11"/>
    <p:sldId id="264" r:id="rId12"/>
    <p:sldId id="265" r:id="rId13"/>
    <p:sldId id="266" r:id="rId14"/>
    <p:sldId id="267" r:id="rId15"/>
    <p:sldId id="268" r:id="rId16"/>
    <p:sldId id="269" r:id="rId17"/>
    <p:sldId id="271" r:id="rId18"/>
    <p:sldId id="270" r:id="rId19"/>
    <p:sldId id="277" r:id="rId20"/>
    <p:sldId id="272" r:id="rId21"/>
    <p:sldId id="273" r:id="rId22"/>
    <p:sldId id="274"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1" d="100"/>
          <a:sy n="111" d="100"/>
        </p:scale>
        <p:origin x="-1614"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BAA03D88-9174-4AE5-A533-F1D813CCDBAD}" type="datetimeFigureOut">
              <a:rPr lang="en-US" smtClean="0"/>
              <a:t>2/25/2017</a:t>
            </a:fld>
            <a:endParaRPr lang="en-US"/>
          </a:p>
        </p:txBody>
      </p:sp>
      <p:sp>
        <p:nvSpPr>
          <p:cNvPr id="16" name="Slide Number Placeholder 15"/>
          <p:cNvSpPr>
            <a:spLocks noGrp="1"/>
          </p:cNvSpPr>
          <p:nvPr>
            <p:ph type="sldNum" sz="quarter" idx="11"/>
          </p:nvPr>
        </p:nvSpPr>
        <p:spPr/>
        <p:txBody>
          <a:bodyPr/>
          <a:lstStyle/>
          <a:p>
            <a:fld id="{B80961F9-300A-4234-84A3-9CA26B6BC972}" type="slidenum">
              <a:rPr lang="en-US" smtClean="0"/>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AA03D88-9174-4AE5-A533-F1D813CCDBAD}" type="datetimeFigureOut">
              <a:rPr lang="en-US" smtClean="0"/>
              <a:t>2/25/2017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0961F9-300A-4234-84A3-9CA26B6BC97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AA03D88-9174-4AE5-A533-F1D813CCDBAD}" type="datetimeFigureOut">
              <a:rPr lang="en-US" smtClean="0"/>
              <a:t>2/25/2017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0961F9-300A-4234-84A3-9CA26B6BC97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BAA03D88-9174-4AE5-A533-F1D813CCDBAD}" type="datetimeFigureOut">
              <a:rPr lang="en-US" smtClean="0"/>
              <a:t>2/25/2017</a:t>
            </a:fld>
            <a:endParaRPr lang="en-US"/>
          </a:p>
        </p:txBody>
      </p:sp>
      <p:sp>
        <p:nvSpPr>
          <p:cNvPr id="15" name="Slide Number Placeholder 14"/>
          <p:cNvSpPr>
            <a:spLocks noGrp="1"/>
          </p:cNvSpPr>
          <p:nvPr>
            <p:ph type="sldNum" sz="quarter" idx="15"/>
          </p:nvPr>
        </p:nvSpPr>
        <p:spPr/>
        <p:txBody>
          <a:bodyPr/>
          <a:lstStyle>
            <a:lvl1pPr algn="ctr">
              <a:defRPr/>
            </a:lvl1pPr>
          </a:lstStyle>
          <a:p>
            <a:fld id="{B80961F9-300A-4234-84A3-9CA26B6BC972}" type="slidenum">
              <a:rPr lang="en-US" smtClean="0"/>
              <a:t>‹#›</a:t>
            </a:fld>
            <a:endParaRPr lang="en-US"/>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AA03D88-9174-4AE5-A533-F1D813CCDBAD}" type="datetimeFigureOut">
              <a:rPr lang="en-US" smtClean="0"/>
              <a:t>2/25/2017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0961F9-300A-4234-84A3-9CA26B6BC972}" type="slidenum">
              <a:rPr lang="en-US" smtClean="0"/>
              <a:t>‹#›</a:t>
            </a:fld>
            <a:endParaRPr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AA03D88-9174-4AE5-A533-F1D813CCDBAD}" type="datetimeFigureOut">
              <a:rPr lang="en-US" smtClean="0"/>
              <a:t>2/25/2017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0961F9-300A-4234-84A3-9CA26B6BC972}" type="slidenum">
              <a:rPr lang="en-US" smtClean="0"/>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B80961F9-300A-4234-84A3-9CA26B6BC972}" type="slidenum">
              <a:rPr lang="en-US" smtClean="0"/>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BAA03D88-9174-4AE5-A533-F1D813CCDBAD}" type="datetimeFigureOut">
              <a:rPr lang="en-US" smtClean="0"/>
              <a:t>2/25/2017</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AA03D88-9174-4AE5-A533-F1D813CCDBAD}" type="datetimeFigureOut">
              <a:rPr lang="en-US" smtClean="0"/>
              <a:t>2/25/2017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0961F9-300A-4234-84A3-9CA26B6BC972}" type="slidenum">
              <a:rPr lang="en-US" smtClean="0"/>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A03D88-9174-4AE5-A533-F1D813CCDBAD}" type="datetimeFigureOut">
              <a:rPr lang="en-US" smtClean="0"/>
              <a:t>2/25/2017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0961F9-300A-4234-84A3-9CA26B6BC97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BAA03D88-9174-4AE5-A533-F1D813CCDBAD}" type="datetimeFigureOut">
              <a:rPr lang="en-US" smtClean="0"/>
              <a:t>2/25/2017</a:t>
            </a:fld>
            <a:endParaRPr lang="en-US"/>
          </a:p>
        </p:txBody>
      </p:sp>
      <p:sp>
        <p:nvSpPr>
          <p:cNvPr id="9" name="Slide Number Placeholder 8"/>
          <p:cNvSpPr>
            <a:spLocks noGrp="1"/>
          </p:cNvSpPr>
          <p:nvPr>
            <p:ph type="sldNum" sz="quarter" idx="15"/>
          </p:nvPr>
        </p:nvSpPr>
        <p:spPr/>
        <p:txBody>
          <a:bodyPr/>
          <a:lstStyle/>
          <a:p>
            <a:fld id="{B80961F9-300A-4234-84A3-9CA26B6BC972}" type="slidenum">
              <a:rPr lang="en-US" smtClean="0"/>
              <a:t>‹#›</a:t>
            </a:fld>
            <a:endParaRPr lang="en-US"/>
          </a:p>
        </p:txBody>
      </p:sp>
      <p:sp>
        <p:nvSpPr>
          <p:cNvPr id="10" name="Footer Placeholder 9"/>
          <p:cNvSpPr>
            <a:spLocks noGrp="1"/>
          </p:cNvSpPr>
          <p:nvPr>
            <p:ph type="ftr" sz="quarter" idx="16"/>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BAA03D88-9174-4AE5-A533-F1D813CCDBAD}" type="datetimeFigureOut">
              <a:rPr lang="en-US" smtClean="0"/>
              <a:t>2/25/2017</a:t>
            </a:fld>
            <a:endParaRPr lang="en-US"/>
          </a:p>
        </p:txBody>
      </p:sp>
      <p:sp>
        <p:nvSpPr>
          <p:cNvPr id="9" name="Slide Number Placeholder 8"/>
          <p:cNvSpPr>
            <a:spLocks noGrp="1"/>
          </p:cNvSpPr>
          <p:nvPr>
            <p:ph type="sldNum" sz="quarter" idx="11"/>
          </p:nvPr>
        </p:nvSpPr>
        <p:spPr/>
        <p:txBody>
          <a:bodyPr/>
          <a:lstStyle/>
          <a:p>
            <a:fld id="{B80961F9-300A-4234-84A3-9CA26B6BC972}"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BAA03D88-9174-4AE5-A533-F1D813CCDBAD}" type="datetimeFigureOut">
              <a:rPr lang="en-US" smtClean="0"/>
              <a:t>2/25/2017</a:t>
            </a:fld>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B80961F9-300A-4234-84A3-9CA26B6BC972}" type="slidenum">
              <a:rPr lang="en-US" smtClean="0"/>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cbc.ca/news/canada/montreal/goliath-the-lobster-arrives-at-new-home-in-montreal-1.1348156" TargetMode="External"/><Relationship Id="rId2" Type="http://schemas.openxmlformats.org/officeDocument/2006/relationships/hyperlink" Target="http://www.tauntongazette.com/x1438205874" TargetMode="External"/><Relationship Id="rId1" Type="http://schemas.openxmlformats.org/officeDocument/2006/relationships/slideLayout" Target="../slideLayouts/slideLayout2.xml"/><Relationship Id="rId5" Type="http://schemas.openxmlformats.org/officeDocument/2006/relationships/hyperlink" Target="http://www.neaq.org/index.php" TargetMode="External"/><Relationship Id="rId4" Type="http://schemas.openxmlformats.org/officeDocument/2006/relationships/hyperlink" Target="http://www.psmag.com/business-economics/how-lobster-got-fancy-59440"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www.podbay.fm/"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sz="2800" dirty="0" smtClean="0"/>
              <a:t>The audio revolution of podcasts and beyond</a:t>
            </a:r>
          </a:p>
          <a:p>
            <a:r>
              <a:rPr lang="en-US" sz="2800" dirty="0" smtClean="0"/>
              <a:t>adapted for literacy instruction.</a:t>
            </a:r>
            <a:endParaRPr lang="en-US" sz="2800" dirty="0"/>
          </a:p>
        </p:txBody>
      </p:sp>
      <p:sp>
        <p:nvSpPr>
          <p:cNvPr id="2" name="Title 1"/>
          <p:cNvSpPr>
            <a:spLocks noGrp="1"/>
          </p:cNvSpPr>
          <p:nvPr>
            <p:ph type="ctrTitle"/>
          </p:nvPr>
        </p:nvSpPr>
        <p:spPr/>
        <p:txBody>
          <a:bodyPr/>
          <a:lstStyle/>
          <a:p>
            <a:r>
              <a:rPr lang="en-US" sz="6600" dirty="0" smtClean="0"/>
              <a:t>Hear Here!</a:t>
            </a:r>
            <a:endParaRPr lang="en-US" sz="6600" dirty="0"/>
          </a:p>
        </p:txBody>
      </p:sp>
    </p:spTree>
    <p:extLst>
      <p:ext uri="{BB962C8B-B14F-4D97-AF65-F5344CB8AC3E}">
        <p14:creationId xmlns:p14="http://schemas.microsoft.com/office/powerpoint/2010/main" val="41584901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8229600" cy="4267200"/>
          </a:xfrm>
        </p:spPr>
        <p:txBody>
          <a:bodyPr>
            <a:normAutofit/>
          </a:bodyPr>
          <a:lstStyle/>
          <a:p>
            <a:r>
              <a:rPr lang="en-US" dirty="0" smtClean="0"/>
              <a:t>Episodes are anywhere from 3-17 minutes long.</a:t>
            </a:r>
          </a:p>
          <a:p>
            <a:r>
              <a:rPr lang="en-US" dirty="0" smtClean="0"/>
              <a:t>Production includes music and actual audio recordings (sometimes).</a:t>
            </a:r>
          </a:p>
          <a:p>
            <a:r>
              <a:rPr lang="en-US" dirty="0" smtClean="0"/>
              <a:t>Narration is clear, and stories are florid.</a:t>
            </a:r>
          </a:p>
          <a:p>
            <a:r>
              <a:rPr lang="en-US" dirty="0" smtClean="0"/>
              <a:t>While all the stories are excellent, the more recent ones are less “op-ed”.</a:t>
            </a:r>
          </a:p>
        </p:txBody>
      </p:sp>
      <p:sp>
        <p:nvSpPr>
          <p:cNvPr id="3" name="Title 2"/>
          <p:cNvSpPr>
            <a:spLocks noGrp="1"/>
          </p:cNvSpPr>
          <p:nvPr>
            <p:ph type="title"/>
          </p:nvPr>
        </p:nvSpPr>
        <p:spPr/>
        <p:txBody>
          <a:bodyPr>
            <a:normAutofit/>
          </a:bodyPr>
          <a:lstStyle/>
          <a:p>
            <a:r>
              <a:rPr lang="en-US" sz="5400" i="1" dirty="0" smtClean="0"/>
              <a:t>The Memory Palace (cont.)</a:t>
            </a:r>
            <a:endParaRPr lang="en-US" sz="5400" i="1" dirty="0"/>
          </a:p>
        </p:txBody>
      </p:sp>
    </p:spTree>
    <p:extLst>
      <p:ext uri="{BB962C8B-B14F-4D97-AF65-F5344CB8AC3E}">
        <p14:creationId xmlns:p14="http://schemas.microsoft.com/office/powerpoint/2010/main" val="389606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Episode 33: Lost Lobsters</a:t>
            </a:r>
            <a:endParaRPr lang="en-US" dirty="0"/>
          </a:p>
        </p:txBody>
      </p:sp>
      <p:pic>
        <p:nvPicPr>
          <p:cNvPr id="4" name="thememorypalac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2592521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376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52600"/>
            <a:ext cx="8229600" cy="4572000"/>
          </a:xfrm>
        </p:spPr>
        <p:txBody>
          <a:bodyPr>
            <a:normAutofit/>
          </a:bodyPr>
          <a:lstStyle/>
          <a:p>
            <a:r>
              <a:rPr lang="en-US" dirty="0" smtClean="0"/>
              <a:t>Write it out to be read</a:t>
            </a:r>
          </a:p>
          <a:p>
            <a:r>
              <a:rPr lang="en-US" dirty="0" smtClean="0"/>
              <a:t>Develop vocabulary list</a:t>
            </a:r>
          </a:p>
          <a:p>
            <a:r>
              <a:rPr lang="en-US" dirty="0" smtClean="0"/>
              <a:t>Adaptive text </a:t>
            </a:r>
          </a:p>
          <a:p>
            <a:r>
              <a:rPr lang="en-US" dirty="0" smtClean="0"/>
              <a:t>Supplemental reading</a:t>
            </a:r>
          </a:p>
          <a:p>
            <a:endParaRPr lang="en-US" dirty="0"/>
          </a:p>
          <a:p>
            <a:endParaRPr lang="en-US" dirty="0" smtClean="0"/>
          </a:p>
          <a:p>
            <a:endParaRPr lang="en-US" dirty="0"/>
          </a:p>
          <a:p>
            <a:pPr marL="0" indent="0" algn="ctr">
              <a:buNone/>
            </a:pPr>
            <a:r>
              <a:rPr lang="en-US" sz="4800" dirty="0" smtClean="0">
                <a:solidFill>
                  <a:schemeClr val="accent3"/>
                </a:solidFill>
              </a:rPr>
              <a:t>Other ideas?</a:t>
            </a:r>
            <a:endParaRPr lang="en-US" sz="4800" dirty="0">
              <a:solidFill>
                <a:schemeClr val="accent3"/>
              </a:solidFill>
            </a:endParaRPr>
          </a:p>
        </p:txBody>
      </p:sp>
      <p:sp>
        <p:nvSpPr>
          <p:cNvPr id="3" name="Title 2"/>
          <p:cNvSpPr>
            <a:spLocks noGrp="1"/>
          </p:cNvSpPr>
          <p:nvPr>
            <p:ph type="title"/>
          </p:nvPr>
        </p:nvSpPr>
        <p:spPr>
          <a:xfrm>
            <a:off x="457200" y="304800"/>
            <a:ext cx="8229600" cy="1219200"/>
          </a:xfrm>
        </p:spPr>
        <p:txBody>
          <a:bodyPr>
            <a:normAutofit fontScale="90000"/>
          </a:bodyPr>
          <a:lstStyle/>
          <a:p>
            <a:pPr algn="ctr"/>
            <a:r>
              <a:rPr lang="en-US" dirty="0"/>
              <a:t>What do you do now that you </a:t>
            </a:r>
            <a:br>
              <a:rPr lang="en-US" dirty="0"/>
            </a:br>
            <a:r>
              <a:rPr lang="en-US" dirty="0"/>
              <a:t>have an audio story?</a:t>
            </a:r>
          </a:p>
        </p:txBody>
      </p:sp>
    </p:spTree>
    <p:extLst>
      <p:ext uri="{BB962C8B-B14F-4D97-AF65-F5344CB8AC3E}">
        <p14:creationId xmlns:p14="http://schemas.microsoft.com/office/powerpoint/2010/main" val="326844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animEffect transition="in" filter="fade">
                                      <p:cBhvr>
                                        <p:cTn id="31" dur="1000"/>
                                        <p:tgtEl>
                                          <p:spTgt spid="2">
                                            <p:txEl>
                                              <p:pRg st="7" end="7"/>
                                            </p:txEl>
                                          </p:spTgt>
                                        </p:tgtEl>
                                      </p:cBhvr>
                                    </p:animEffect>
                                    <p:anim calcmode="lin" valueType="num">
                                      <p:cBhvr>
                                        <p:cTn id="32"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oTranscribe.com</a:t>
            </a:r>
            <a:endParaRPr lang="en-US" dirty="0"/>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125" t="13979" r="21052" b="11196"/>
          <a:stretch/>
        </p:blipFill>
        <p:spPr bwMode="auto">
          <a:xfrm>
            <a:off x="457200" y="1447800"/>
            <a:ext cx="4114800"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3274" t="13541" r="21143" b="9186"/>
          <a:stretch/>
        </p:blipFill>
        <p:spPr bwMode="auto">
          <a:xfrm>
            <a:off x="4648200" y="1447800"/>
            <a:ext cx="4267200"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19062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762000"/>
            <a:ext cx="8229600" cy="5638800"/>
          </a:xfrm>
        </p:spPr>
        <p:txBody>
          <a:bodyPr>
            <a:normAutofit fontScale="47500" lnSpcReduction="20000"/>
          </a:bodyPr>
          <a:lstStyle/>
          <a:p>
            <a:pPr marL="0" indent="0" algn="ctr">
              <a:buNone/>
            </a:pPr>
            <a:r>
              <a:rPr lang="en-US" b="1" dirty="0"/>
              <a:t>Useful Vocabulary!</a:t>
            </a:r>
            <a:endParaRPr lang="en-US" dirty="0"/>
          </a:p>
          <a:p>
            <a:pPr marL="0" indent="0">
              <a:buNone/>
            </a:pPr>
            <a:r>
              <a:rPr lang="en-US" i="1" u="sng" dirty="0" smtClean="0"/>
              <a:t>Squall</a:t>
            </a:r>
            <a:r>
              <a:rPr lang="en-US" dirty="0" smtClean="0"/>
              <a:t> </a:t>
            </a:r>
            <a:r>
              <a:rPr lang="en-US" dirty="0"/>
              <a:t>(</a:t>
            </a:r>
            <a:r>
              <a:rPr lang="en-US" dirty="0" err="1"/>
              <a:t>skuh</a:t>
            </a:r>
            <a:r>
              <a:rPr lang="en-US" dirty="0"/>
              <a:t> / wall): a sudden, violent gust of wind, often accompanied by rain, snow, or sleet.</a:t>
            </a:r>
          </a:p>
          <a:p>
            <a:pPr marL="0" lvl="0" indent="0">
              <a:buNone/>
            </a:pPr>
            <a:r>
              <a:rPr lang="en-US" i="1" u="sng" dirty="0"/>
              <a:t>Undulating</a:t>
            </a:r>
            <a:r>
              <a:rPr lang="en-US" i="1" dirty="0"/>
              <a:t> </a:t>
            </a:r>
            <a:r>
              <a:rPr lang="en-US" dirty="0"/>
              <a:t>(un / </a:t>
            </a:r>
            <a:r>
              <a:rPr lang="en-US" dirty="0" err="1"/>
              <a:t>joo</a:t>
            </a:r>
            <a:r>
              <a:rPr lang="en-US" dirty="0"/>
              <a:t> / </a:t>
            </a:r>
            <a:r>
              <a:rPr lang="en-US" dirty="0" smtClean="0"/>
              <a:t>lay/ teen): </a:t>
            </a:r>
            <a:r>
              <a:rPr lang="en-US" dirty="0"/>
              <a:t>to move with a wavelike motion; display a smooth rising-and-falling or side-to-side movement.</a:t>
            </a:r>
          </a:p>
          <a:p>
            <a:pPr marL="0" lvl="0" indent="0">
              <a:buNone/>
            </a:pPr>
            <a:r>
              <a:rPr lang="en-US" i="1" u="sng" dirty="0"/>
              <a:t>Crustacean </a:t>
            </a:r>
            <a:r>
              <a:rPr lang="en-US" dirty="0"/>
              <a:t>(</a:t>
            </a:r>
            <a:r>
              <a:rPr lang="en-US" dirty="0" err="1"/>
              <a:t>cruh</a:t>
            </a:r>
            <a:r>
              <a:rPr lang="en-US" dirty="0"/>
              <a:t> / stay / shun): any chiefly aquatic animal, typically having the body covered with a hard shell or crust, including the lobsters, shrimps, crabs, barnacles, and wood lice.</a:t>
            </a:r>
          </a:p>
          <a:p>
            <a:pPr marL="0" lvl="0" indent="0">
              <a:buNone/>
            </a:pPr>
            <a:r>
              <a:rPr lang="en-US" i="1" u="sng" dirty="0"/>
              <a:t>Scarcity </a:t>
            </a:r>
            <a:r>
              <a:rPr lang="en-US" dirty="0"/>
              <a:t>(</a:t>
            </a:r>
            <a:r>
              <a:rPr lang="en-US" dirty="0" err="1" smtClean="0"/>
              <a:t>skehr</a:t>
            </a:r>
            <a:r>
              <a:rPr lang="en-US" dirty="0" smtClean="0"/>
              <a:t> </a:t>
            </a:r>
            <a:r>
              <a:rPr lang="en-US" dirty="0"/>
              <a:t>/ </a:t>
            </a:r>
            <a:r>
              <a:rPr lang="en-US" dirty="0" err="1" smtClean="0"/>
              <a:t>sih</a:t>
            </a:r>
            <a:r>
              <a:rPr lang="en-US" dirty="0" smtClean="0"/>
              <a:t> / tee): </a:t>
            </a:r>
            <a:r>
              <a:rPr lang="en-US" dirty="0"/>
              <a:t>insufficiency or shortness of supply; rarity; infrequency.</a:t>
            </a:r>
          </a:p>
          <a:p>
            <a:pPr marL="0" lvl="0" indent="0">
              <a:buNone/>
            </a:pPr>
            <a:r>
              <a:rPr lang="en-US" i="1" u="sng" dirty="0"/>
              <a:t>Station</a:t>
            </a:r>
            <a:r>
              <a:rPr lang="en-US" dirty="0"/>
              <a:t> (stay / shun): the position, as of persons or things, in a scale of estimation, rank, or dignity; standing. </a:t>
            </a:r>
          </a:p>
          <a:p>
            <a:pPr marL="0" lvl="0" indent="0">
              <a:buNone/>
            </a:pPr>
            <a:r>
              <a:rPr lang="en-US" i="1" u="sng" dirty="0"/>
              <a:t>Peasant </a:t>
            </a:r>
            <a:r>
              <a:rPr lang="en-US" dirty="0"/>
              <a:t>(</a:t>
            </a:r>
            <a:r>
              <a:rPr lang="en-US" dirty="0" err="1"/>
              <a:t>pez</a:t>
            </a:r>
            <a:r>
              <a:rPr lang="en-US" dirty="0"/>
              <a:t> / ant): a member of a class of persons who are of low social rank. A coarse, unsophisticated, boorish, uneducated person of little financial means. </a:t>
            </a:r>
          </a:p>
          <a:p>
            <a:pPr marL="0" lvl="0" indent="0">
              <a:buNone/>
            </a:pPr>
            <a:r>
              <a:rPr lang="en-US" i="1" u="sng" dirty="0"/>
              <a:t>Millennia</a:t>
            </a:r>
            <a:r>
              <a:rPr lang="en-US" dirty="0"/>
              <a:t> (mill / in / </a:t>
            </a:r>
            <a:r>
              <a:rPr lang="en-US" dirty="0" err="1"/>
              <a:t>ee</a:t>
            </a:r>
            <a:r>
              <a:rPr lang="en-US" dirty="0"/>
              <a:t> / uh): many thousands of years.</a:t>
            </a:r>
          </a:p>
          <a:p>
            <a:pPr marL="0" lvl="0" indent="0">
              <a:buNone/>
            </a:pPr>
            <a:r>
              <a:rPr lang="en-US" i="1" u="sng" dirty="0"/>
              <a:t>Binge </a:t>
            </a:r>
            <a:r>
              <a:rPr lang="en-US" dirty="0"/>
              <a:t>(</a:t>
            </a:r>
            <a:r>
              <a:rPr lang="en-US" dirty="0" err="1" smtClean="0"/>
              <a:t>binj</a:t>
            </a:r>
            <a:r>
              <a:rPr lang="en-US" dirty="0" smtClean="0"/>
              <a:t>): </a:t>
            </a:r>
            <a:r>
              <a:rPr lang="en-US" dirty="0"/>
              <a:t>a period, usually brief, of excessive indulgence, as in eating, drinking alcoholic beverages, etc.; spree.</a:t>
            </a:r>
          </a:p>
          <a:p>
            <a:pPr marL="0" lvl="0" indent="0">
              <a:buNone/>
            </a:pPr>
            <a:r>
              <a:rPr lang="en-US" i="1" u="sng" dirty="0"/>
              <a:t>Consumption</a:t>
            </a:r>
            <a:r>
              <a:rPr lang="en-US" dirty="0"/>
              <a:t> (</a:t>
            </a:r>
            <a:r>
              <a:rPr lang="en-US" dirty="0" err="1"/>
              <a:t>cun</a:t>
            </a:r>
            <a:r>
              <a:rPr lang="en-US" dirty="0"/>
              <a:t> / sump / shun): the act of consuming, as by use, decay, or destruction.</a:t>
            </a:r>
          </a:p>
          <a:p>
            <a:pPr marL="0" lvl="0" indent="0">
              <a:buNone/>
            </a:pPr>
            <a:r>
              <a:rPr lang="en-US" i="1" u="sng" dirty="0"/>
              <a:t>Maître D</a:t>
            </a:r>
            <a:r>
              <a:rPr lang="en-US" dirty="0"/>
              <a:t> (may / </a:t>
            </a:r>
            <a:r>
              <a:rPr lang="en-US" dirty="0" err="1"/>
              <a:t>truh</a:t>
            </a:r>
            <a:r>
              <a:rPr lang="en-US" dirty="0"/>
              <a:t> / dee): a steward or butler.</a:t>
            </a:r>
          </a:p>
          <a:p>
            <a:pPr marL="0" lvl="0" indent="0">
              <a:buNone/>
            </a:pPr>
            <a:r>
              <a:rPr lang="en-US" i="1" u="sng" dirty="0"/>
              <a:t>Theoretically</a:t>
            </a:r>
            <a:r>
              <a:rPr lang="en-US" dirty="0"/>
              <a:t> (thee / or / ret / </a:t>
            </a:r>
            <a:r>
              <a:rPr lang="en-US" dirty="0" err="1"/>
              <a:t>ih</a:t>
            </a:r>
            <a:r>
              <a:rPr lang="en-US" dirty="0"/>
              <a:t> / </a:t>
            </a:r>
            <a:r>
              <a:rPr lang="en-US" dirty="0" err="1" smtClean="0"/>
              <a:t>clee</a:t>
            </a:r>
            <a:r>
              <a:rPr lang="en-US" dirty="0"/>
              <a:t>): existing only in theory; hypothetical.</a:t>
            </a:r>
          </a:p>
          <a:p>
            <a:pPr marL="0" indent="0" algn="ctr">
              <a:buNone/>
            </a:pPr>
            <a:r>
              <a:rPr lang="en-US" b="1" dirty="0"/>
              <a:t>Places &amp; Things Mentioned!</a:t>
            </a:r>
            <a:endParaRPr lang="en-US" dirty="0"/>
          </a:p>
          <a:p>
            <a:pPr marL="0" lvl="0" indent="0">
              <a:buNone/>
            </a:pPr>
            <a:r>
              <a:rPr lang="en-US" i="1" u="sng" dirty="0"/>
              <a:t>Nor’easters</a:t>
            </a:r>
            <a:r>
              <a:rPr lang="en-US" dirty="0"/>
              <a:t>: a wind or gale from the northeast.</a:t>
            </a:r>
          </a:p>
          <a:p>
            <a:pPr marL="0" lvl="0" indent="0">
              <a:buNone/>
            </a:pPr>
            <a:r>
              <a:rPr lang="en-US" i="1" u="sng" dirty="0"/>
              <a:t>Ogunquit</a:t>
            </a:r>
            <a:r>
              <a:rPr lang="en-US" dirty="0"/>
              <a:t> (</a:t>
            </a:r>
            <a:r>
              <a:rPr lang="en-US" dirty="0" smtClean="0"/>
              <a:t>oh </a:t>
            </a:r>
            <a:r>
              <a:rPr lang="en-US" dirty="0"/>
              <a:t>/ gun / quit): Coastal town in Maine, near the New Hampshire border.</a:t>
            </a:r>
          </a:p>
          <a:p>
            <a:pPr marL="0" lvl="0" indent="0">
              <a:buNone/>
            </a:pPr>
            <a:r>
              <a:rPr lang="en-US" i="1" u="sng" dirty="0" err="1"/>
              <a:t>Sachuest</a:t>
            </a:r>
            <a:r>
              <a:rPr lang="en-US" dirty="0"/>
              <a:t> (</a:t>
            </a:r>
            <a:r>
              <a:rPr lang="en-US" dirty="0" err="1"/>
              <a:t>sa</a:t>
            </a:r>
            <a:r>
              <a:rPr lang="en-US" dirty="0"/>
              <a:t> / chew / </a:t>
            </a:r>
            <a:r>
              <a:rPr lang="en-US" dirty="0" err="1"/>
              <a:t>ist</a:t>
            </a:r>
            <a:r>
              <a:rPr lang="en-US" dirty="0"/>
              <a:t>): A beach and peninsula in Rhode Island.</a:t>
            </a:r>
          </a:p>
          <a:p>
            <a:pPr marL="0" lvl="0" indent="0">
              <a:buNone/>
            </a:pPr>
            <a:r>
              <a:rPr lang="en-US" i="1" u="sng" dirty="0" err="1"/>
              <a:t>Horseneck</a:t>
            </a:r>
            <a:r>
              <a:rPr lang="en-US" i="1" u="sng" dirty="0"/>
              <a:t> Beach</a:t>
            </a:r>
            <a:r>
              <a:rPr lang="en-US" dirty="0"/>
              <a:t>: A beach in Massachusetts.</a:t>
            </a:r>
          </a:p>
          <a:p>
            <a:pPr marL="0" lvl="0" indent="0">
              <a:buNone/>
            </a:pPr>
            <a:r>
              <a:rPr lang="en-US" i="1" u="sng" dirty="0"/>
              <a:t>Plymouth</a:t>
            </a:r>
            <a:r>
              <a:rPr lang="en-US" dirty="0"/>
              <a:t>: Massachusetts town where the first European settlers in America came and </a:t>
            </a:r>
            <a:r>
              <a:rPr lang="en-US" dirty="0" smtClean="0"/>
              <a:t>settled.</a:t>
            </a:r>
            <a:endParaRPr lang="en-US" dirty="0"/>
          </a:p>
          <a:p>
            <a:pPr marL="0" lvl="0" indent="0">
              <a:buNone/>
            </a:pPr>
            <a:r>
              <a:rPr lang="en-US" i="1" u="sng" dirty="0"/>
              <a:t>Sierra Nevada</a:t>
            </a:r>
            <a:r>
              <a:rPr lang="en-US" dirty="0"/>
              <a:t> (see / air / uh – </a:t>
            </a:r>
            <a:r>
              <a:rPr lang="en-US" dirty="0" err="1"/>
              <a:t>nuh</a:t>
            </a:r>
            <a:r>
              <a:rPr lang="en-US" dirty="0"/>
              <a:t> / </a:t>
            </a:r>
            <a:r>
              <a:rPr lang="en-US" dirty="0" err="1"/>
              <a:t>va</a:t>
            </a:r>
            <a:r>
              <a:rPr lang="en-US" dirty="0"/>
              <a:t> / duh): a mountain range in the western United States, between the Central Valley of California and the Basin and Range Province. The vast majority of the range lies in the state of California, although the Carson Range spur lies primarily in Nevada.</a:t>
            </a:r>
          </a:p>
          <a:p>
            <a:pPr marL="0" lvl="0" indent="0">
              <a:buNone/>
            </a:pPr>
            <a:r>
              <a:rPr lang="en-US" i="1" u="sng" dirty="0"/>
              <a:t>Cameroon</a:t>
            </a:r>
            <a:r>
              <a:rPr lang="en-US" dirty="0"/>
              <a:t> </a:t>
            </a:r>
            <a:r>
              <a:rPr lang="en-US" dirty="0" smtClean="0"/>
              <a:t>(</a:t>
            </a:r>
            <a:r>
              <a:rPr lang="en-US" dirty="0" err="1" smtClean="0"/>
              <a:t>kam</a:t>
            </a:r>
            <a:r>
              <a:rPr lang="en-US" dirty="0" smtClean="0"/>
              <a:t> </a:t>
            </a:r>
            <a:r>
              <a:rPr lang="en-US" dirty="0"/>
              <a:t>/ uh / </a:t>
            </a:r>
            <a:r>
              <a:rPr lang="en-US" dirty="0" err="1"/>
              <a:t>roon</a:t>
            </a:r>
            <a:r>
              <a:rPr lang="en-US" dirty="0"/>
              <a:t>): a country in Central Africa. It is bordered by Nigeria to the west; Chad to the northeast; the Central African Republic to the east; and Equatorial Guinea, Gabon, and the Republic of the Congo to the south.</a:t>
            </a:r>
          </a:p>
          <a:p>
            <a:pPr marL="0" lvl="0" indent="0">
              <a:buNone/>
            </a:pPr>
            <a:r>
              <a:rPr lang="en-US" i="1" u="sng" dirty="0"/>
              <a:t>Lake Michigan</a:t>
            </a:r>
            <a:r>
              <a:rPr lang="en-US" dirty="0"/>
              <a:t>: One of the 5 U.S. Great </a:t>
            </a:r>
            <a:r>
              <a:rPr lang="en-US" dirty="0" smtClean="0"/>
              <a:t>Lakes; </a:t>
            </a:r>
            <a:r>
              <a:rPr lang="en-US" dirty="0"/>
              <a:t>divides Wisconsin and Michigan.</a:t>
            </a:r>
          </a:p>
          <a:p>
            <a:endParaRPr lang="en-US" dirty="0"/>
          </a:p>
        </p:txBody>
      </p:sp>
      <p:sp>
        <p:nvSpPr>
          <p:cNvPr id="3" name="Title 2"/>
          <p:cNvSpPr>
            <a:spLocks noGrp="1"/>
          </p:cNvSpPr>
          <p:nvPr>
            <p:ph type="title"/>
          </p:nvPr>
        </p:nvSpPr>
        <p:spPr>
          <a:xfrm>
            <a:off x="457200" y="152400"/>
            <a:ext cx="8229600" cy="685800"/>
          </a:xfrm>
        </p:spPr>
        <p:txBody>
          <a:bodyPr>
            <a:normAutofit fontScale="90000"/>
          </a:bodyPr>
          <a:lstStyle/>
          <a:p>
            <a:r>
              <a:rPr lang="en-US" dirty="0" smtClean="0"/>
              <a:t>Vocabulary List</a:t>
            </a:r>
            <a:endParaRPr lang="en-US" dirty="0"/>
          </a:p>
        </p:txBody>
      </p:sp>
    </p:spTree>
    <p:extLst>
      <p:ext uri="{BB962C8B-B14F-4D97-AF65-F5344CB8AC3E}">
        <p14:creationId xmlns:p14="http://schemas.microsoft.com/office/powerpoint/2010/main" val="20197889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0"/>
            <a:ext cx="8229600" cy="762000"/>
          </a:xfrm>
        </p:spPr>
        <p:txBody>
          <a:bodyPr>
            <a:normAutofit/>
          </a:bodyPr>
          <a:lstStyle/>
          <a:p>
            <a:r>
              <a:rPr lang="en-US" dirty="0" smtClean="0"/>
              <a:t>Cloze reading generator</a:t>
            </a:r>
            <a:endParaRPr lang="en-US" dirty="0"/>
          </a:p>
        </p:txBody>
      </p:sp>
      <p:pic>
        <p:nvPicPr>
          <p:cNvPr id="205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6385" t="3637" r="9622" b="10909"/>
          <a:stretch/>
        </p:blipFill>
        <p:spPr bwMode="auto">
          <a:xfrm>
            <a:off x="533400" y="1066800"/>
            <a:ext cx="8194082"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219200" y="5562600"/>
            <a:ext cx="6781800" cy="646331"/>
          </a:xfrm>
          <a:prstGeom prst="rect">
            <a:avLst/>
          </a:prstGeom>
          <a:solidFill>
            <a:schemeClr val="accent1">
              <a:lumMod val="75000"/>
            </a:schemeClr>
          </a:solidFill>
        </p:spPr>
        <p:txBody>
          <a:bodyPr wrap="square" rtlCol="0">
            <a:spAutoFit/>
          </a:bodyPr>
          <a:lstStyle/>
          <a:p>
            <a:pPr algn="ctr"/>
            <a:r>
              <a:rPr lang="en-US" sz="3600" dirty="0" smtClean="0"/>
              <a:t>ZANDER.IO/CLOZE-TEST/</a:t>
            </a:r>
            <a:endParaRPr lang="en-US" sz="3600" dirty="0"/>
          </a:p>
        </p:txBody>
      </p:sp>
    </p:spTree>
    <p:extLst>
      <p:ext uri="{BB962C8B-B14F-4D97-AF65-F5344CB8AC3E}">
        <p14:creationId xmlns:p14="http://schemas.microsoft.com/office/powerpoint/2010/main" val="35294848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sz="2800" dirty="0"/>
              <a:t>Flying to a new home - </a:t>
            </a:r>
            <a:r>
              <a:rPr lang="en-US" sz="2800" dirty="0">
                <a:hlinkClick r:id="rId2"/>
              </a:rPr>
              <a:t>http://</a:t>
            </a:r>
            <a:r>
              <a:rPr lang="en-US" sz="2800" dirty="0" smtClean="0">
                <a:hlinkClick r:id="rId2"/>
              </a:rPr>
              <a:t>www.tauntongazette.com/x1438205874</a:t>
            </a:r>
            <a:endParaRPr lang="en-US" sz="2800" dirty="0" smtClean="0"/>
          </a:p>
          <a:p>
            <a:r>
              <a:rPr lang="en-US" sz="2800" dirty="0" smtClean="0"/>
              <a:t>Goliath </a:t>
            </a:r>
            <a:r>
              <a:rPr lang="en-US" sz="2800" dirty="0"/>
              <a:t>(II) finds a new home - </a:t>
            </a:r>
            <a:r>
              <a:rPr lang="en-US" sz="2800" dirty="0">
                <a:solidFill>
                  <a:srgbClr val="FFFF00"/>
                </a:solidFill>
                <a:hlinkClick r:id="rId3"/>
              </a:rPr>
              <a:t>http://</a:t>
            </a:r>
            <a:r>
              <a:rPr lang="en-US" sz="2800" dirty="0" smtClean="0">
                <a:solidFill>
                  <a:srgbClr val="FFFF00"/>
                </a:solidFill>
                <a:hlinkClick r:id="rId3"/>
              </a:rPr>
              <a:t>www.cbc.ca/news/canada/montreal/goliath-the-lobster-arrives-at-new-home-in-montreal-1.1348156</a:t>
            </a:r>
            <a:endParaRPr lang="en-US" sz="2800" dirty="0" smtClean="0">
              <a:solidFill>
                <a:srgbClr val="FFFF00"/>
              </a:solidFill>
            </a:endParaRPr>
          </a:p>
          <a:p>
            <a:r>
              <a:rPr lang="en-US" sz="2800" dirty="0" smtClean="0"/>
              <a:t>“How Lobster </a:t>
            </a:r>
            <a:r>
              <a:rPr lang="en-US" sz="2800" dirty="0"/>
              <a:t>Got Fancy” - </a:t>
            </a:r>
            <a:r>
              <a:rPr lang="en-US" sz="2800" dirty="0">
                <a:hlinkClick r:id="rId4"/>
              </a:rPr>
              <a:t>http://</a:t>
            </a:r>
            <a:r>
              <a:rPr lang="en-US" sz="2800" dirty="0" smtClean="0">
                <a:hlinkClick r:id="rId4"/>
              </a:rPr>
              <a:t>www.psmag.com/business-economics/how-lobster-got-fancy-59440</a:t>
            </a:r>
            <a:endParaRPr lang="en-US" sz="2800" dirty="0" smtClean="0"/>
          </a:p>
          <a:p>
            <a:r>
              <a:rPr lang="en-US" sz="2800" dirty="0" smtClean="0"/>
              <a:t>New </a:t>
            </a:r>
            <a:r>
              <a:rPr lang="en-US" sz="2800" dirty="0"/>
              <a:t>England Aquarium - </a:t>
            </a:r>
            <a:r>
              <a:rPr lang="en-US" sz="2800" dirty="0">
                <a:hlinkClick r:id="rId5"/>
              </a:rPr>
              <a:t>http://</a:t>
            </a:r>
            <a:r>
              <a:rPr lang="en-US" sz="2800" dirty="0" smtClean="0">
                <a:hlinkClick r:id="rId5"/>
              </a:rPr>
              <a:t>www.neaq.org/index.php</a:t>
            </a:r>
            <a:endParaRPr lang="en-US" sz="2800" dirty="0" smtClean="0"/>
          </a:p>
          <a:p>
            <a:endParaRPr lang="en-US" dirty="0"/>
          </a:p>
        </p:txBody>
      </p:sp>
      <p:sp>
        <p:nvSpPr>
          <p:cNvPr id="3" name="Title 2"/>
          <p:cNvSpPr>
            <a:spLocks noGrp="1"/>
          </p:cNvSpPr>
          <p:nvPr>
            <p:ph type="title"/>
          </p:nvPr>
        </p:nvSpPr>
        <p:spPr/>
        <p:txBody>
          <a:bodyPr/>
          <a:lstStyle/>
          <a:p>
            <a:r>
              <a:rPr lang="en-US" dirty="0" smtClean="0"/>
              <a:t>Supplemental Readings</a:t>
            </a:r>
            <a:endParaRPr lang="en-US" dirty="0"/>
          </a:p>
        </p:txBody>
      </p:sp>
    </p:spTree>
    <p:extLst>
      <p:ext uri="{BB962C8B-B14F-4D97-AF65-F5344CB8AC3E}">
        <p14:creationId xmlns:p14="http://schemas.microsoft.com/office/powerpoint/2010/main" val="21059976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Now you try!</a:t>
            </a:r>
            <a:endParaRPr lang="en-US" dirty="0"/>
          </a:p>
        </p:txBody>
      </p:sp>
      <p:sp>
        <p:nvSpPr>
          <p:cNvPr id="3" name="Text Placeholder 2"/>
          <p:cNvSpPr>
            <a:spLocks noGrp="1"/>
          </p:cNvSpPr>
          <p:nvPr>
            <p:ph type="body" idx="1"/>
          </p:nvPr>
        </p:nvSpPr>
        <p:spPr/>
        <p:txBody>
          <a:bodyPr/>
          <a:lstStyle/>
          <a:p>
            <a:r>
              <a:rPr lang="en-US" dirty="0" smtClean="0"/>
              <a:t>Lesson plan a vocabulary list, cloze reading exercise, possible supplemental readings, and more…</a:t>
            </a:r>
            <a:endParaRPr lang="en-US" dirty="0"/>
          </a:p>
        </p:txBody>
      </p:sp>
    </p:spTree>
    <p:extLst>
      <p:ext uri="{BB962C8B-B14F-4D97-AF65-F5344CB8AC3E}">
        <p14:creationId xmlns:p14="http://schemas.microsoft.com/office/powerpoint/2010/main" val="41106838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Episode 61: The Glowing Orbs</a:t>
            </a:r>
            <a:endParaRPr lang="en-US" dirty="0"/>
          </a:p>
        </p:txBody>
      </p:sp>
      <p:pic>
        <p:nvPicPr>
          <p:cNvPr id="2" name="thememorypalace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50108" y="3124200"/>
            <a:ext cx="609600" cy="609600"/>
          </a:xfrm>
          <a:prstGeom prst="rect">
            <a:avLst/>
          </a:prstGeom>
        </p:spPr>
      </p:pic>
    </p:spTree>
    <p:extLst>
      <p:ext uri="{BB962C8B-B14F-4D97-AF65-F5344CB8AC3E}">
        <p14:creationId xmlns:p14="http://schemas.microsoft.com/office/powerpoint/2010/main" val="6029012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146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did you come up with?</a:t>
            </a:r>
            <a:endParaRPr lang="en-US" dirty="0"/>
          </a:p>
        </p:txBody>
      </p:sp>
      <p:sp>
        <p:nvSpPr>
          <p:cNvPr id="3" name="Text Placeholder 2"/>
          <p:cNvSpPr>
            <a:spLocks noGrp="1"/>
          </p:cNvSpPr>
          <p:nvPr>
            <p:ph type="body" idx="1"/>
          </p:nvPr>
        </p:nvSpPr>
        <p:spPr>
          <a:xfrm>
            <a:off x="685800" y="4958864"/>
            <a:ext cx="7924800" cy="1289536"/>
          </a:xfrm>
        </p:spPr>
        <p:txBody>
          <a:bodyPr>
            <a:normAutofit fontScale="92500" lnSpcReduction="20000"/>
          </a:bodyPr>
          <a:lstStyle/>
          <a:p>
            <a:r>
              <a:rPr lang="en-US" dirty="0" smtClean="0"/>
              <a:t>Words worthy of a vocabulary list?</a:t>
            </a:r>
          </a:p>
          <a:p>
            <a:r>
              <a:rPr lang="en-US" dirty="0" smtClean="0"/>
              <a:t>Cloze reading exercise (different words, parts of sentences, etc.)?</a:t>
            </a:r>
          </a:p>
          <a:p>
            <a:r>
              <a:rPr lang="en-US" dirty="0" smtClean="0"/>
              <a:t>What kinds of supplemental readings would be appropriate?</a:t>
            </a:r>
          </a:p>
          <a:p>
            <a:r>
              <a:rPr lang="en-US" dirty="0" smtClean="0"/>
              <a:t>What other instruction could you incorporate?</a:t>
            </a:r>
          </a:p>
          <a:p>
            <a:endParaRPr lang="en-US" dirty="0"/>
          </a:p>
        </p:txBody>
      </p:sp>
    </p:spTree>
    <p:extLst>
      <p:ext uri="{BB962C8B-B14F-4D97-AF65-F5344CB8AC3E}">
        <p14:creationId xmlns:p14="http://schemas.microsoft.com/office/powerpoint/2010/main" val="28670334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447800"/>
            <a:ext cx="8763000" cy="3810000"/>
          </a:xfrm>
        </p:spPr>
        <p:txBody>
          <a:bodyPr>
            <a:normAutofit/>
          </a:bodyPr>
          <a:lstStyle/>
          <a:p>
            <a:r>
              <a:rPr lang="en-US" dirty="0" smtClean="0"/>
              <a:t>We all know there is a wealth of published works available.</a:t>
            </a:r>
          </a:p>
          <a:p>
            <a:pPr lvl="1"/>
            <a:r>
              <a:rPr lang="en-US" dirty="0" smtClean="0"/>
              <a:t>Leveled?</a:t>
            </a:r>
            <a:endParaRPr lang="en-US" dirty="0"/>
          </a:p>
          <a:p>
            <a:pPr lvl="1"/>
            <a:r>
              <a:rPr lang="en-US" dirty="0" smtClean="0"/>
              <a:t>Age-appropriate?</a:t>
            </a:r>
            <a:endParaRPr lang="en-US" dirty="0"/>
          </a:p>
          <a:p>
            <a:pPr lvl="1"/>
            <a:r>
              <a:rPr lang="en-US" dirty="0" smtClean="0"/>
              <a:t>Subject-gamut</a:t>
            </a:r>
          </a:p>
          <a:p>
            <a:r>
              <a:rPr lang="en-US" dirty="0" smtClean="0"/>
              <a:t>In adult literacy instruction…</a:t>
            </a:r>
          </a:p>
          <a:p>
            <a:pPr lvl="1"/>
            <a:r>
              <a:rPr lang="en-US" dirty="0" smtClean="0"/>
              <a:t>Curricula</a:t>
            </a:r>
          </a:p>
          <a:p>
            <a:pPr lvl="1"/>
            <a:r>
              <a:rPr lang="en-US" dirty="0" smtClean="0"/>
              <a:t>Supplemental</a:t>
            </a:r>
          </a:p>
          <a:p>
            <a:pPr lvl="1"/>
            <a:r>
              <a:rPr lang="en-US" dirty="0"/>
              <a:t>C</a:t>
            </a:r>
            <a:r>
              <a:rPr lang="en-US" dirty="0" smtClean="0"/>
              <a:t>ostly</a:t>
            </a:r>
            <a:endParaRPr lang="en-US" dirty="0"/>
          </a:p>
          <a:p>
            <a:endParaRPr lang="en-US" dirty="0" smtClean="0"/>
          </a:p>
          <a:p>
            <a:pPr marL="365760" lvl="1" indent="0">
              <a:buNone/>
            </a:pPr>
            <a:endParaRPr lang="en-US" dirty="0"/>
          </a:p>
        </p:txBody>
      </p:sp>
      <p:sp>
        <p:nvSpPr>
          <p:cNvPr id="3" name="Title 2"/>
          <p:cNvSpPr>
            <a:spLocks noGrp="1"/>
          </p:cNvSpPr>
          <p:nvPr>
            <p:ph type="title"/>
          </p:nvPr>
        </p:nvSpPr>
        <p:spPr/>
        <p:txBody>
          <a:bodyPr>
            <a:normAutofit fontScale="90000"/>
          </a:bodyPr>
          <a:lstStyle/>
          <a:p>
            <a:pPr algn="ctr"/>
            <a:r>
              <a:rPr lang="en-US" dirty="0" smtClean="0"/>
              <a:t>When books are not enough, </a:t>
            </a:r>
            <a:br>
              <a:rPr lang="en-US" dirty="0" smtClean="0"/>
            </a:br>
            <a:r>
              <a:rPr lang="en-US" dirty="0" smtClean="0"/>
              <a:t>or, quite literally, too much.</a:t>
            </a:r>
            <a:endParaRPr lang="en-US" dirty="0"/>
          </a:p>
        </p:txBody>
      </p:sp>
      <p:sp>
        <p:nvSpPr>
          <p:cNvPr id="4" name="Content Placeholder 1"/>
          <p:cNvSpPr txBox="1">
            <a:spLocks/>
          </p:cNvSpPr>
          <p:nvPr/>
        </p:nvSpPr>
        <p:spPr>
          <a:xfrm>
            <a:off x="600307" y="5257800"/>
            <a:ext cx="8229600" cy="838200"/>
          </a:xfrm>
          <a:prstGeom prst="rect">
            <a:avLst/>
          </a:prstGeom>
        </p:spPr>
        <p:txBody>
          <a:bodyPr vert="horz">
            <a:normAutofit/>
          </a:bodyPr>
          <a:lst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endParaRPr lang="en-US" dirty="0" smtClean="0"/>
          </a:p>
          <a:p>
            <a:pPr marL="365760" lvl="1" indent="0">
              <a:buFont typeface="Wingdings 2"/>
              <a:buNone/>
            </a:pPr>
            <a:endParaRPr lang="en-US" dirty="0"/>
          </a:p>
        </p:txBody>
      </p:sp>
      <p:sp>
        <p:nvSpPr>
          <p:cNvPr id="5" name="Content Placeholder 1"/>
          <p:cNvSpPr txBox="1">
            <a:spLocks/>
          </p:cNvSpPr>
          <p:nvPr/>
        </p:nvSpPr>
        <p:spPr>
          <a:xfrm>
            <a:off x="570570" y="5029200"/>
            <a:ext cx="8229600" cy="799171"/>
          </a:xfrm>
          <a:prstGeom prst="rect">
            <a:avLst/>
          </a:prstGeom>
        </p:spPr>
        <p:txBody>
          <a:bodyPr vert="horz">
            <a:noAutofit/>
          </a:bodyPr>
          <a:lst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0" algn="ctr">
              <a:buNone/>
            </a:pPr>
            <a:r>
              <a:rPr lang="en-US" sz="3200" dirty="0" smtClean="0"/>
              <a:t>What works best with a struggling, reluctant, or non-reader?</a:t>
            </a:r>
            <a:endParaRPr lang="en-US" sz="3200" dirty="0"/>
          </a:p>
        </p:txBody>
      </p:sp>
    </p:spTree>
    <p:extLst>
      <p:ext uri="{BB962C8B-B14F-4D97-AF65-F5344CB8AC3E}">
        <p14:creationId xmlns:p14="http://schemas.microsoft.com/office/powerpoint/2010/main" val="3739359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500"/>
                                        <p:tgtEl>
                                          <p:spTgt spid="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500"/>
                                        <p:tgtEl>
                                          <p:spTgt spid="2">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fade">
                                      <p:cBhvr>
                                        <p:cTn id="23" dur="5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 calcmode="lin" valueType="num">
                                      <p:cBhvr additive="base">
                                        <p:cTn id="28"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
                                            <p:txEl>
                                              <p:pRg st="5" end="5"/>
                                            </p:txEl>
                                          </p:spTgt>
                                        </p:tgtEl>
                                        <p:attrNameLst>
                                          <p:attrName>style.visibility</p:attrName>
                                        </p:attrNameLst>
                                      </p:cBhvr>
                                      <p:to>
                                        <p:strVal val="visible"/>
                                      </p:to>
                                    </p:set>
                                    <p:animEffect transition="in" filter="fade">
                                      <p:cBhvr>
                                        <p:cTn id="34" dur="500"/>
                                        <p:tgtEl>
                                          <p:spTgt spid="2">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
                                            <p:txEl>
                                              <p:pRg st="6" end="6"/>
                                            </p:txEl>
                                          </p:spTgt>
                                        </p:tgtEl>
                                        <p:attrNameLst>
                                          <p:attrName>style.visibility</p:attrName>
                                        </p:attrNameLst>
                                      </p:cBhvr>
                                      <p:to>
                                        <p:strVal val="visible"/>
                                      </p:to>
                                    </p:set>
                                    <p:animEffect transition="in" filter="fade">
                                      <p:cBhvr>
                                        <p:cTn id="39" dur="500"/>
                                        <p:tgtEl>
                                          <p:spTgt spid="2">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
                                            <p:txEl>
                                              <p:pRg st="7" end="7"/>
                                            </p:txEl>
                                          </p:spTgt>
                                        </p:tgtEl>
                                        <p:attrNameLst>
                                          <p:attrName>style.visibility</p:attrName>
                                        </p:attrNameLst>
                                      </p:cBhvr>
                                      <p:to>
                                        <p:strVal val="visible"/>
                                      </p:to>
                                    </p:set>
                                    <p:animEffect transition="in" filter="fade">
                                      <p:cBhvr>
                                        <p:cTn id="44" dur="500"/>
                                        <p:tgtEl>
                                          <p:spTgt spid="2">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0" end="0"/>
                                            </p:txEl>
                                          </p:spTgt>
                                        </p:tgtEl>
                                        <p:attrNameLst>
                                          <p:attrName>style.visibility</p:attrName>
                                        </p:attrNameLst>
                                      </p:cBhvr>
                                      <p:to>
                                        <p:strVal val="visible"/>
                                      </p:to>
                                    </p:set>
                                    <p:animEffect transition="in" filter="fade">
                                      <p:cBhvr>
                                        <p:cTn id="49" dur="1000"/>
                                        <p:tgtEl>
                                          <p:spTgt spid="5">
                                            <p:txEl>
                                              <p:pRg st="0" end="0"/>
                                            </p:txEl>
                                          </p:spTgt>
                                        </p:tgtEl>
                                      </p:cBhvr>
                                    </p:animEffect>
                                    <p:anim calcmode="lin" valueType="num">
                                      <p:cBhvr>
                                        <p:cTn id="50"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Radiolab is currently a radio show available on NPR. It exists as a podcast that provides content different from what is covered on radio episodes.</a:t>
            </a:r>
          </a:p>
          <a:p>
            <a:r>
              <a:rPr lang="en-US" dirty="0" smtClean="0"/>
              <a:t>Hosted by </a:t>
            </a:r>
            <a:r>
              <a:rPr lang="en-US" dirty="0" err="1" smtClean="0"/>
              <a:t>Jad</a:t>
            </a:r>
            <a:r>
              <a:rPr lang="en-US" dirty="0" smtClean="0"/>
              <a:t> </a:t>
            </a:r>
            <a:r>
              <a:rPr lang="en-US" dirty="0" err="1" smtClean="0"/>
              <a:t>Abumrad</a:t>
            </a:r>
            <a:r>
              <a:rPr lang="en-US" dirty="0" smtClean="0"/>
              <a:t> and Robert </a:t>
            </a:r>
            <a:r>
              <a:rPr lang="en-US" dirty="0" err="1" smtClean="0"/>
              <a:t>Krulwich</a:t>
            </a:r>
            <a:endParaRPr lang="en-US" dirty="0" smtClean="0"/>
          </a:p>
          <a:p>
            <a:r>
              <a:rPr lang="en-US" dirty="0" smtClean="0"/>
              <a:t>Began in 2002 (radio) and 2009 (podcast).</a:t>
            </a:r>
          </a:p>
          <a:p>
            <a:r>
              <a:rPr lang="en-US" dirty="0" smtClean="0"/>
              <a:t>Self-described as “a show about curiosity.” Largely science-based, but also has strong human element.</a:t>
            </a:r>
          </a:p>
          <a:p>
            <a:r>
              <a:rPr lang="en-US" dirty="0" smtClean="0"/>
              <a:t>Episodes around a theme, 2-4 short stories comprise a full episode.</a:t>
            </a:r>
          </a:p>
          <a:p>
            <a:r>
              <a:rPr lang="en-US" dirty="0" smtClean="0"/>
              <a:t>High production value.</a:t>
            </a:r>
            <a:endParaRPr lang="en-US" dirty="0"/>
          </a:p>
        </p:txBody>
      </p:sp>
      <p:sp>
        <p:nvSpPr>
          <p:cNvPr id="3" name="Title 2"/>
          <p:cNvSpPr>
            <a:spLocks noGrp="1"/>
          </p:cNvSpPr>
          <p:nvPr>
            <p:ph type="title"/>
          </p:nvPr>
        </p:nvSpPr>
        <p:spPr/>
        <p:txBody>
          <a:bodyPr>
            <a:normAutofit/>
          </a:bodyPr>
          <a:lstStyle/>
          <a:p>
            <a:r>
              <a:rPr lang="en-US" sz="5400" i="1" dirty="0" smtClean="0"/>
              <a:t>Other podcasts: Radiolab</a:t>
            </a:r>
            <a:endParaRPr lang="en-US" sz="5400" i="1" dirty="0"/>
          </a:p>
        </p:txBody>
      </p:sp>
    </p:spTree>
    <p:extLst>
      <p:ext uri="{BB962C8B-B14F-4D97-AF65-F5344CB8AC3E}">
        <p14:creationId xmlns:p14="http://schemas.microsoft.com/office/powerpoint/2010/main" val="170288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down)">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smtClean="0"/>
              <a:t>The Way I Heard It (MRW)</a:t>
            </a:r>
          </a:p>
          <a:p>
            <a:r>
              <a:rPr lang="en-US" dirty="0"/>
              <a:t>Serial (NPR)</a:t>
            </a:r>
          </a:p>
          <a:p>
            <a:r>
              <a:rPr lang="en-US" dirty="0" smtClean="0"/>
              <a:t>This </a:t>
            </a:r>
            <a:r>
              <a:rPr lang="en-US" dirty="0" smtClean="0"/>
              <a:t>American Life (NPR)</a:t>
            </a:r>
          </a:p>
          <a:p>
            <a:r>
              <a:rPr lang="en-US" dirty="0" smtClean="0"/>
              <a:t>Stuff You Should Know (HowStuffWorks.com)</a:t>
            </a:r>
          </a:p>
          <a:p>
            <a:r>
              <a:rPr lang="en-US" dirty="0" smtClean="0"/>
              <a:t>Freakonomics Radio (WNYC</a:t>
            </a:r>
            <a:r>
              <a:rPr lang="en-US" dirty="0" smtClean="0"/>
              <a:t>)</a:t>
            </a:r>
          </a:p>
          <a:p>
            <a:r>
              <a:rPr lang="en-US" dirty="0" smtClean="0"/>
              <a:t>Criminal (Radiotopia)</a:t>
            </a:r>
            <a:endParaRPr lang="en-US" dirty="0" smtClean="0"/>
          </a:p>
          <a:p>
            <a:r>
              <a:rPr lang="en-US" dirty="0" smtClean="0"/>
              <a:t>TED talks</a:t>
            </a:r>
          </a:p>
          <a:p>
            <a:endParaRPr lang="en-US" dirty="0"/>
          </a:p>
          <a:p>
            <a:endParaRPr lang="en-US" sz="2800" dirty="0">
              <a:solidFill>
                <a:schemeClr val="accent3"/>
              </a:solidFill>
            </a:endParaRPr>
          </a:p>
          <a:p>
            <a:pPr marL="0" indent="0" algn="ctr">
              <a:buNone/>
            </a:pPr>
            <a:r>
              <a:rPr lang="en-US" sz="4000" dirty="0" smtClean="0">
                <a:solidFill>
                  <a:schemeClr val="accent3"/>
                </a:solidFill>
              </a:rPr>
              <a:t>If you enjoy it, you can teach it!</a:t>
            </a:r>
            <a:endParaRPr lang="en-US" sz="4000" dirty="0">
              <a:solidFill>
                <a:schemeClr val="accent3"/>
              </a:solidFill>
            </a:endParaRPr>
          </a:p>
        </p:txBody>
      </p:sp>
      <p:sp>
        <p:nvSpPr>
          <p:cNvPr id="3" name="Title 2"/>
          <p:cNvSpPr>
            <a:spLocks noGrp="1"/>
          </p:cNvSpPr>
          <p:nvPr>
            <p:ph type="title"/>
          </p:nvPr>
        </p:nvSpPr>
        <p:spPr/>
        <p:txBody>
          <a:bodyPr/>
          <a:lstStyle/>
          <a:p>
            <a:r>
              <a:rPr lang="en-US" dirty="0" smtClean="0"/>
              <a:t>Other podcast sources:</a:t>
            </a:r>
            <a:endParaRPr lang="en-US" dirty="0"/>
          </a:p>
        </p:txBody>
      </p:sp>
    </p:spTree>
    <p:extLst>
      <p:ext uri="{BB962C8B-B14F-4D97-AF65-F5344CB8AC3E}">
        <p14:creationId xmlns:p14="http://schemas.microsoft.com/office/powerpoint/2010/main" val="9560548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505200"/>
            <a:ext cx="8534400" cy="1371600"/>
          </a:xfrm>
        </p:spPr>
        <p:txBody>
          <a:bodyPr/>
          <a:lstStyle/>
          <a:p>
            <a:r>
              <a:rPr lang="en-US" dirty="0" smtClean="0"/>
              <a:t>Questions, comments, concerns?</a:t>
            </a:r>
            <a:endParaRPr lang="en-US" dirty="0"/>
          </a:p>
        </p:txBody>
      </p:sp>
      <p:sp>
        <p:nvSpPr>
          <p:cNvPr id="3" name="Text Placeholder 2"/>
          <p:cNvSpPr>
            <a:spLocks noGrp="1"/>
          </p:cNvSpPr>
          <p:nvPr>
            <p:ph type="body" idx="1"/>
          </p:nvPr>
        </p:nvSpPr>
        <p:spPr/>
        <p:txBody>
          <a:bodyPr/>
          <a:lstStyle/>
          <a:p>
            <a:r>
              <a:rPr lang="en-US" sz="2800" dirty="0" smtClean="0"/>
              <a:t>Wes Young</a:t>
            </a:r>
          </a:p>
          <a:p>
            <a:r>
              <a:rPr lang="en-US" dirty="0" smtClean="0"/>
              <a:t>Wesley.Young@arlingtontx.gov</a:t>
            </a:r>
          </a:p>
          <a:p>
            <a:endParaRPr lang="en-US" dirty="0"/>
          </a:p>
        </p:txBody>
      </p:sp>
    </p:spTree>
    <p:extLst>
      <p:ext uri="{BB962C8B-B14F-4D97-AF65-F5344CB8AC3E}">
        <p14:creationId xmlns:p14="http://schemas.microsoft.com/office/powerpoint/2010/main" val="5182876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Nonfiction</a:t>
            </a:r>
          </a:p>
          <a:p>
            <a:pPr lvl="1"/>
            <a:r>
              <a:rPr lang="en-US" dirty="0" smtClean="0"/>
              <a:t>Easier to teach, easier to understand</a:t>
            </a:r>
          </a:p>
          <a:p>
            <a:pPr lvl="1"/>
            <a:r>
              <a:rPr lang="en-US" dirty="0" smtClean="0"/>
              <a:t>Relatable</a:t>
            </a:r>
          </a:p>
          <a:p>
            <a:pPr lvl="1"/>
            <a:r>
              <a:rPr lang="en-US" dirty="0" smtClean="0"/>
              <a:t>Valuable</a:t>
            </a:r>
            <a:endParaRPr lang="en-US" dirty="0"/>
          </a:p>
          <a:p>
            <a:r>
              <a:rPr lang="en-US" dirty="0" smtClean="0"/>
              <a:t>What do nonfiction works need to be?</a:t>
            </a:r>
          </a:p>
          <a:p>
            <a:pPr lvl="1"/>
            <a:r>
              <a:rPr lang="en-US" dirty="0" smtClean="0"/>
              <a:t>Teachable</a:t>
            </a:r>
          </a:p>
          <a:p>
            <a:pPr lvl="1"/>
            <a:r>
              <a:rPr lang="en-US" dirty="0" smtClean="0"/>
              <a:t>Applicable</a:t>
            </a:r>
          </a:p>
          <a:p>
            <a:pPr lvl="1"/>
            <a:r>
              <a:rPr lang="en-US" dirty="0" smtClean="0"/>
              <a:t>Brought to life</a:t>
            </a:r>
          </a:p>
          <a:p>
            <a:pPr marL="365760" lvl="1" indent="0" algn="ctr">
              <a:buNone/>
            </a:pPr>
            <a:r>
              <a:rPr lang="en-US" sz="2800" dirty="0" smtClean="0"/>
              <a:t>More than anything else, nonfiction needs to be </a:t>
            </a:r>
            <a:r>
              <a:rPr lang="en-US" sz="3600" i="1" dirty="0" smtClean="0">
                <a:solidFill>
                  <a:srgbClr val="C00000"/>
                </a:solidFill>
              </a:rPr>
              <a:t>high-interest!</a:t>
            </a:r>
            <a:endParaRPr lang="en-US" sz="2800" dirty="0" smtClean="0">
              <a:solidFill>
                <a:srgbClr val="C00000"/>
              </a:solidFill>
            </a:endParaRPr>
          </a:p>
        </p:txBody>
      </p:sp>
      <p:sp>
        <p:nvSpPr>
          <p:cNvPr id="3" name="Title 2"/>
          <p:cNvSpPr>
            <a:spLocks noGrp="1"/>
          </p:cNvSpPr>
          <p:nvPr>
            <p:ph type="title"/>
          </p:nvPr>
        </p:nvSpPr>
        <p:spPr/>
        <p:txBody>
          <a:bodyPr/>
          <a:lstStyle/>
          <a:p>
            <a:r>
              <a:rPr lang="en-US" dirty="0" smtClean="0"/>
              <a:t>Narrowing the scope</a:t>
            </a:r>
            <a:endParaRPr lang="en-US" dirty="0"/>
          </a:p>
        </p:txBody>
      </p:sp>
    </p:spTree>
    <p:extLst>
      <p:ext uri="{BB962C8B-B14F-4D97-AF65-F5344CB8AC3E}">
        <p14:creationId xmlns:p14="http://schemas.microsoft.com/office/powerpoint/2010/main" val="337681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500"/>
                                        <p:tgtEl>
                                          <p:spTgt spid="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500"/>
                                        <p:tgtEl>
                                          <p:spTgt spid="2">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fade">
                                      <p:cBhvr>
                                        <p:cTn id="23" dur="5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 calcmode="lin" valueType="num">
                                      <p:cBhvr additive="base">
                                        <p:cTn id="28"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
                                            <p:txEl>
                                              <p:pRg st="5" end="5"/>
                                            </p:txEl>
                                          </p:spTgt>
                                        </p:tgtEl>
                                        <p:attrNameLst>
                                          <p:attrName>style.visibility</p:attrName>
                                        </p:attrNameLst>
                                      </p:cBhvr>
                                      <p:to>
                                        <p:strVal val="visible"/>
                                      </p:to>
                                    </p:set>
                                    <p:animEffect transition="in" filter="fade">
                                      <p:cBhvr>
                                        <p:cTn id="34" dur="500"/>
                                        <p:tgtEl>
                                          <p:spTgt spid="2">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
                                            <p:txEl>
                                              <p:pRg st="6" end="6"/>
                                            </p:txEl>
                                          </p:spTgt>
                                        </p:tgtEl>
                                        <p:attrNameLst>
                                          <p:attrName>style.visibility</p:attrName>
                                        </p:attrNameLst>
                                      </p:cBhvr>
                                      <p:to>
                                        <p:strVal val="visible"/>
                                      </p:to>
                                    </p:set>
                                    <p:animEffect transition="in" filter="fade">
                                      <p:cBhvr>
                                        <p:cTn id="39" dur="500"/>
                                        <p:tgtEl>
                                          <p:spTgt spid="2">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
                                            <p:txEl>
                                              <p:pRg st="7" end="7"/>
                                            </p:txEl>
                                          </p:spTgt>
                                        </p:tgtEl>
                                        <p:attrNameLst>
                                          <p:attrName>style.visibility</p:attrName>
                                        </p:attrNameLst>
                                      </p:cBhvr>
                                      <p:to>
                                        <p:strVal val="visible"/>
                                      </p:to>
                                    </p:set>
                                    <p:animEffect transition="in" filter="fade">
                                      <p:cBhvr>
                                        <p:cTn id="44" dur="500"/>
                                        <p:tgtEl>
                                          <p:spTgt spid="2">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8" end="8"/>
                                            </p:txEl>
                                          </p:spTgt>
                                        </p:tgtEl>
                                        <p:attrNameLst>
                                          <p:attrName>style.visibility</p:attrName>
                                        </p:attrNameLst>
                                      </p:cBhvr>
                                      <p:to>
                                        <p:strVal val="visible"/>
                                      </p:to>
                                    </p:set>
                                    <p:animEffect transition="in" filter="fade">
                                      <p:cBhvr>
                                        <p:cTn id="49" dur="1000"/>
                                        <p:tgtEl>
                                          <p:spTgt spid="2">
                                            <p:txEl>
                                              <p:pRg st="8" end="8"/>
                                            </p:txEl>
                                          </p:spTgt>
                                        </p:tgtEl>
                                      </p:cBhvr>
                                    </p:animEffect>
                                    <p:anim calcmode="lin" valueType="num">
                                      <p:cBhvr>
                                        <p:cTn id="50"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Taking cues from the past…</a:t>
            </a:r>
            <a:endParaRPr lang="en-US" dirty="0"/>
          </a:p>
        </p:txBody>
      </p:sp>
      <p:sp>
        <p:nvSpPr>
          <p:cNvPr id="3" name="Content Placeholder 2"/>
          <p:cNvSpPr>
            <a:spLocks noGrp="1"/>
          </p:cNvSpPr>
          <p:nvPr>
            <p:ph sz="half" idx="1"/>
          </p:nvPr>
        </p:nvSpPr>
        <p:spPr>
          <a:xfrm>
            <a:off x="457200" y="2286000"/>
            <a:ext cx="4419600" cy="2667000"/>
          </a:xfrm>
        </p:spPr>
        <p:txBody>
          <a:bodyPr/>
          <a:lstStyle/>
          <a:p>
            <a:r>
              <a:rPr lang="en-US" dirty="0" smtClean="0"/>
              <a:t>Story times &amp; read-</a:t>
            </a:r>
            <a:r>
              <a:rPr lang="en-US" dirty="0" err="1" smtClean="0"/>
              <a:t>alouds</a:t>
            </a:r>
            <a:endParaRPr lang="en-US" dirty="0" smtClean="0"/>
          </a:p>
          <a:p>
            <a:pPr lvl="1"/>
            <a:r>
              <a:rPr lang="en-US" dirty="0" smtClean="0"/>
              <a:t>Kinesthetic related activity</a:t>
            </a:r>
          </a:p>
          <a:p>
            <a:r>
              <a:rPr lang="en-US" dirty="0" smtClean="0"/>
              <a:t>Author readings</a:t>
            </a:r>
          </a:p>
          <a:p>
            <a:r>
              <a:rPr lang="en-US" dirty="0"/>
              <a:t>Pairing audiobooks with actual books.</a:t>
            </a:r>
          </a:p>
          <a:p>
            <a:endParaRPr lang="en-US" dirty="0" smtClean="0"/>
          </a:p>
          <a:p>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105400" y="1981200"/>
            <a:ext cx="3657600" cy="3200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80016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and implementing new media.</a:t>
            </a:r>
            <a:endParaRPr lang="en-US" dirty="0"/>
          </a:p>
        </p:txBody>
      </p:sp>
      <p:sp>
        <p:nvSpPr>
          <p:cNvPr id="3" name="Content Placeholder 2"/>
          <p:cNvSpPr>
            <a:spLocks noGrp="1"/>
          </p:cNvSpPr>
          <p:nvPr>
            <p:ph sz="half" idx="1"/>
          </p:nvPr>
        </p:nvSpPr>
        <p:spPr>
          <a:xfrm>
            <a:off x="457200" y="1524000"/>
            <a:ext cx="4191000" cy="4572000"/>
          </a:xfrm>
        </p:spPr>
        <p:txBody>
          <a:bodyPr/>
          <a:lstStyle/>
          <a:p>
            <a:pPr marL="0" indent="0" algn="ctr">
              <a:buNone/>
            </a:pPr>
            <a:r>
              <a:rPr lang="en-US" dirty="0" smtClean="0"/>
              <a:t>From radio to podcast</a:t>
            </a:r>
          </a:p>
          <a:p>
            <a:pPr marL="0" indent="0" algn="ctr">
              <a:buNone/>
            </a:pPr>
            <a:endParaRPr lang="en-US" dirty="0" smtClean="0"/>
          </a:p>
          <a:p>
            <a:pPr marL="0" indent="0" algn="ctr">
              <a:buNone/>
            </a:pPr>
            <a:r>
              <a:rPr lang="en-US" b="1" i="1" dirty="0" smtClean="0">
                <a:solidFill>
                  <a:schemeClr val="tx2"/>
                </a:solidFill>
              </a:rPr>
              <a:t>What is a podcast?</a:t>
            </a:r>
          </a:p>
          <a:p>
            <a:r>
              <a:rPr lang="en-US" dirty="0" smtClean="0"/>
              <a:t>Digital media made available on PCs and mobile devices.</a:t>
            </a:r>
          </a:p>
          <a:p>
            <a:r>
              <a:rPr lang="en-US" dirty="0" smtClean="0"/>
              <a:t>History</a:t>
            </a:r>
          </a:p>
          <a:p>
            <a:pPr lvl="1"/>
            <a:r>
              <a:rPr lang="en-US" dirty="0" smtClean="0"/>
              <a:t>2004-present</a:t>
            </a:r>
          </a:p>
          <a:p>
            <a:r>
              <a:rPr lang="en-US" dirty="0" smtClean="0"/>
              <a:t>Ascribing  value?</a:t>
            </a:r>
          </a:p>
          <a:p>
            <a:pPr lvl="1"/>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191000" y="2590800"/>
            <a:ext cx="4457700" cy="2971800"/>
          </a:xfrm>
        </p:spPr>
      </p:pic>
    </p:spTree>
    <p:extLst>
      <p:ext uri="{BB962C8B-B14F-4D97-AF65-F5344CB8AC3E}">
        <p14:creationId xmlns:p14="http://schemas.microsoft.com/office/powerpoint/2010/main" val="3785846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can I find a podcast?</a:t>
            </a:r>
            <a:endParaRPr lang="en-US" dirty="0"/>
          </a:p>
        </p:txBody>
      </p:sp>
      <p:sp>
        <p:nvSpPr>
          <p:cNvPr id="3" name="Content Placeholder 2"/>
          <p:cNvSpPr>
            <a:spLocks noGrp="1"/>
          </p:cNvSpPr>
          <p:nvPr>
            <p:ph sz="half" idx="1"/>
          </p:nvPr>
        </p:nvSpPr>
        <p:spPr/>
        <p:txBody>
          <a:bodyPr/>
          <a:lstStyle/>
          <a:p>
            <a:pPr marL="0" indent="0">
              <a:buNone/>
            </a:pPr>
            <a:r>
              <a:rPr lang="en-US" dirty="0" smtClean="0"/>
              <a:t>Smartphones and tablets are already equipped with, or can download, a podcast app.</a:t>
            </a:r>
          </a:p>
          <a:p>
            <a:pPr marL="0" indent="0">
              <a:buNone/>
            </a:pPr>
            <a:endParaRPr lang="en-US" dirty="0"/>
          </a:p>
          <a:p>
            <a:pPr marL="0" indent="0">
              <a:buNone/>
            </a:pPr>
            <a:r>
              <a:rPr lang="en-US" dirty="0" smtClean="0"/>
              <a:t>Podcasts have websites that can be a direct source.</a:t>
            </a:r>
          </a:p>
          <a:p>
            <a:pPr marL="0" indent="0">
              <a:buNone/>
            </a:pPr>
            <a:endParaRPr lang="en-US" dirty="0"/>
          </a:p>
          <a:p>
            <a:pPr marL="0" indent="0">
              <a:buNone/>
            </a:pPr>
            <a:r>
              <a:rPr lang="en-US" dirty="0" smtClean="0"/>
              <a:t>Aggregate sites – my favorite is </a:t>
            </a:r>
            <a:r>
              <a:rPr lang="en-US" dirty="0" smtClean="0">
                <a:hlinkClick r:id="rId2"/>
              </a:rPr>
              <a:t>www.podbay.fm</a:t>
            </a:r>
            <a:endParaRPr lang="en-US" dirty="0" smtClean="0"/>
          </a:p>
          <a:p>
            <a:pPr marL="0" indent="0">
              <a:buNone/>
            </a:pPr>
            <a:endParaRPr lang="en-US" dirty="0"/>
          </a:p>
        </p:txBody>
      </p:sp>
      <p:pic>
        <p:nvPicPr>
          <p:cNvPr id="5" name="Content Placeholder 4"/>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6481"/>
          <a:stretch/>
        </p:blipFill>
        <p:spPr>
          <a:xfrm>
            <a:off x="5410199" y="1600199"/>
            <a:ext cx="2667001" cy="428574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6805149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t>Ground rules, guides, supplementation and more…</a:t>
            </a:r>
            <a:endParaRPr lang="en-US" dirty="0"/>
          </a:p>
        </p:txBody>
      </p:sp>
      <p:sp>
        <p:nvSpPr>
          <p:cNvPr id="3" name="Title 2"/>
          <p:cNvSpPr>
            <a:spLocks noGrp="1"/>
          </p:cNvSpPr>
          <p:nvPr>
            <p:ph type="ctrTitle"/>
          </p:nvPr>
        </p:nvSpPr>
        <p:spPr/>
        <p:txBody>
          <a:bodyPr/>
          <a:lstStyle/>
          <a:p>
            <a:r>
              <a:rPr lang="en-US" dirty="0" smtClean="0"/>
              <a:t>How to adapt podcasts for adult literacy instruction</a:t>
            </a:r>
            <a:endParaRPr lang="en-US" dirty="0"/>
          </a:p>
        </p:txBody>
      </p:sp>
    </p:spTree>
    <p:extLst>
      <p:ext uri="{BB962C8B-B14F-4D97-AF65-F5344CB8AC3E}">
        <p14:creationId xmlns:p14="http://schemas.microsoft.com/office/powerpoint/2010/main" val="18610512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podcast adheres to what we have already determined is crucial to the learner.</a:t>
            </a:r>
          </a:p>
          <a:p>
            <a:endParaRPr lang="en-US" dirty="0" smtClean="0"/>
          </a:p>
          <a:p>
            <a:r>
              <a:rPr lang="en-US" dirty="0" smtClean="0"/>
              <a:t>It is presented in a way that can be developed into detailed instruction.</a:t>
            </a:r>
          </a:p>
          <a:p>
            <a:endParaRPr lang="en-US" dirty="0" smtClean="0"/>
          </a:p>
          <a:p>
            <a:r>
              <a:rPr lang="en-US" dirty="0" smtClean="0"/>
              <a:t>The podcast has some modicum of prestige. </a:t>
            </a:r>
          </a:p>
          <a:p>
            <a:endParaRPr lang="en-US" dirty="0" smtClean="0"/>
          </a:p>
          <a:p>
            <a:r>
              <a:rPr lang="en-US" dirty="0" smtClean="0"/>
              <a:t>It is something which </a:t>
            </a:r>
            <a:r>
              <a:rPr lang="en-US" i="1" dirty="0" smtClean="0"/>
              <a:t>you</a:t>
            </a:r>
            <a:r>
              <a:rPr lang="en-US" dirty="0" smtClean="0"/>
              <a:t> enjoy.</a:t>
            </a:r>
          </a:p>
        </p:txBody>
      </p:sp>
      <p:sp>
        <p:nvSpPr>
          <p:cNvPr id="3" name="Title 2"/>
          <p:cNvSpPr>
            <a:spLocks noGrp="1"/>
          </p:cNvSpPr>
          <p:nvPr>
            <p:ph type="title"/>
          </p:nvPr>
        </p:nvSpPr>
        <p:spPr>
          <a:xfrm>
            <a:off x="228600" y="0"/>
            <a:ext cx="8915400" cy="1219200"/>
          </a:xfrm>
        </p:spPr>
        <p:txBody>
          <a:bodyPr>
            <a:noAutofit/>
          </a:bodyPr>
          <a:lstStyle/>
          <a:p>
            <a:r>
              <a:rPr lang="en-US" sz="4100" dirty="0" smtClean="0"/>
              <a:t>What makes for worthwhile instruction?</a:t>
            </a:r>
            <a:endParaRPr lang="en-US" sz="4100" dirty="0"/>
          </a:p>
        </p:txBody>
      </p:sp>
    </p:spTree>
    <p:extLst>
      <p:ext uri="{BB962C8B-B14F-4D97-AF65-F5344CB8AC3E}">
        <p14:creationId xmlns:p14="http://schemas.microsoft.com/office/powerpoint/2010/main" val="383425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down)">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wipe(down)">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wipe(down)">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Current iteration made available from </a:t>
            </a:r>
            <a:r>
              <a:rPr lang="en-US" dirty="0" err="1" smtClean="0"/>
              <a:t>Radiotopia</a:t>
            </a:r>
            <a:r>
              <a:rPr lang="en-US" dirty="0" smtClean="0"/>
              <a:t>, a collective of storytellers. Previous incarnations made available from NPR and later Maximum Fun.</a:t>
            </a:r>
          </a:p>
          <a:p>
            <a:r>
              <a:rPr lang="en-US" dirty="0" smtClean="0"/>
              <a:t>Created and narrated by Nate </a:t>
            </a:r>
            <a:r>
              <a:rPr lang="en-US" dirty="0" err="1" smtClean="0"/>
              <a:t>DiMeo</a:t>
            </a:r>
            <a:r>
              <a:rPr lang="en-US" dirty="0" smtClean="0"/>
              <a:t>, a writer and Thurber award finalist.</a:t>
            </a:r>
          </a:p>
          <a:p>
            <a:r>
              <a:rPr lang="en-US" dirty="0" smtClean="0"/>
              <a:t>Began in 2008, more or less regularly since then.</a:t>
            </a:r>
          </a:p>
          <a:p>
            <a:r>
              <a:rPr lang="en-US" dirty="0" smtClean="0"/>
              <a:t>Described by this fan as: “a weird, unique history podcast; a study of the human condition, of paths taken and relationships fostered; a link from then to now, with some curious sidesteps.”</a:t>
            </a:r>
            <a:endParaRPr lang="en-US" dirty="0"/>
          </a:p>
        </p:txBody>
      </p:sp>
      <p:sp>
        <p:nvSpPr>
          <p:cNvPr id="3" name="Title 2"/>
          <p:cNvSpPr>
            <a:spLocks noGrp="1"/>
          </p:cNvSpPr>
          <p:nvPr>
            <p:ph type="title"/>
          </p:nvPr>
        </p:nvSpPr>
        <p:spPr/>
        <p:txBody>
          <a:bodyPr>
            <a:normAutofit/>
          </a:bodyPr>
          <a:lstStyle/>
          <a:p>
            <a:r>
              <a:rPr lang="en-US" sz="5400" i="1" dirty="0" smtClean="0"/>
              <a:t>The Memory Palace</a:t>
            </a:r>
            <a:endParaRPr lang="en-US" sz="5400" i="1" dirty="0"/>
          </a:p>
        </p:txBody>
      </p:sp>
    </p:spTree>
    <p:extLst>
      <p:ext uri="{BB962C8B-B14F-4D97-AF65-F5344CB8AC3E}">
        <p14:creationId xmlns:p14="http://schemas.microsoft.com/office/powerpoint/2010/main" val="296868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302</TotalTime>
  <Words>1151</Words>
  <Application>Microsoft Office PowerPoint</Application>
  <PresentationFormat>On-screen Show (4:3)</PresentationFormat>
  <Paragraphs>131</Paragraphs>
  <Slides>22</Slides>
  <Notes>0</Notes>
  <HiddenSlides>0</HiddenSlides>
  <MMClips>2</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Paper</vt:lpstr>
      <vt:lpstr>Hear Here!</vt:lpstr>
      <vt:lpstr>When books are not enough,  or, quite literally, too much.</vt:lpstr>
      <vt:lpstr>Narrowing the scope</vt:lpstr>
      <vt:lpstr>Taking cues from the past…</vt:lpstr>
      <vt:lpstr>… and implementing new media.</vt:lpstr>
      <vt:lpstr>Where can I find a podcast?</vt:lpstr>
      <vt:lpstr>How to adapt podcasts for adult literacy instruction</vt:lpstr>
      <vt:lpstr>What makes for worthwhile instruction?</vt:lpstr>
      <vt:lpstr>The Memory Palace</vt:lpstr>
      <vt:lpstr>The Memory Palace (cont.)</vt:lpstr>
      <vt:lpstr>Episode 33: Lost Lobsters</vt:lpstr>
      <vt:lpstr>What do you do now that you  have an audio story?</vt:lpstr>
      <vt:lpstr>oTranscribe.com</vt:lpstr>
      <vt:lpstr>Vocabulary List</vt:lpstr>
      <vt:lpstr>Cloze reading generator</vt:lpstr>
      <vt:lpstr>Supplemental Readings</vt:lpstr>
      <vt:lpstr>Now you try!</vt:lpstr>
      <vt:lpstr>Episode 61: The Glowing Orbs</vt:lpstr>
      <vt:lpstr>What did you come up with?</vt:lpstr>
      <vt:lpstr>Other podcasts: Radiolab</vt:lpstr>
      <vt:lpstr>Other podcast sources:</vt:lpstr>
      <vt:lpstr>Questions, comments, concerns?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Hear Here!</dc:title>
  <dc:creator>Wesley Young</dc:creator>
  <cp:lastModifiedBy>Wesley Young</cp:lastModifiedBy>
  <cp:revision>28</cp:revision>
  <dcterms:created xsi:type="dcterms:W3CDTF">2016-01-23T21:20:47Z</dcterms:created>
  <dcterms:modified xsi:type="dcterms:W3CDTF">2017-02-25T18:39:26Z</dcterms:modified>
</cp:coreProperties>
</file>