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6"/>
  </p:handoutMasterIdLst>
  <p:sldIdLst>
    <p:sldId id="256" r:id="rId2"/>
    <p:sldId id="276" r:id="rId3"/>
    <p:sldId id="277" r:id="rId4"/>
    <p:sldId id="278" r:id="rId5"/>
    <p:sldId id="279" r:id="rId6"/>
    <p:sldId id="280" r:id="rId7"/>
    <p:sldId id="282" r:id="rId8"/>
    <p:sldId id="285" r:id="rId9"/>
    <p:sldId id="284" r:id="rId10"/>
    <p:sldId id="283" r:id="rId11"/>
    <p:sldId id="286" r:id="rId12"/>
    <p:sldId id="281" r:id="rId13"/>
    <p:sldId id="275" r:id="rId14"/>
    <p:sldId id="265" r:id="rId15"/>
    <p:sldId id="263" r:id="rId16"/>
    <p:sldId id="264" r:id="rId17"/>
    <p:sldId id="258" r:id="rId18"/>
    <p:sldId id="261" r:id="rId19"/>
    <p:sldId id="257" r:id="rId20"/>
    <p:sldId id="267" r:id="rId21"/>
    <p:sldId id="266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87" r:id="rId30"/>
    <p:sldId id="288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86" autoAdjust="0"/>
  </p:normalViewPr>
  <p:slideViewPr>
    <p:cSldViewPr>
      <p:cViewPr>
        <p:scale>
          <a:sx n="66" d="100"/>
          <a:sy n="66" d="100"/>
        </p:scale>
        <p:origin x="-1930" y="-4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AD85F-CFAA-4036-831D-87C01CA7D403}" type="datetimeFigureOut">
              <a:rPr lang="en-US" smtClean="0"/>
              <a:t>7/6/2017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8006F-D04F-4108-A830-FC76684EB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97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6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fld id="{4055006A-39A0-44ED-94C6-BFEFB0753BF5}" type="datetimeFigureOut">
              <a:rPr lang="en-US" smtClean="0"/>
              <a:pPr/>
              <a:t>7/6/2017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  <a:cs typeface="Gisha" panose="020B0502040204020203" pitchFamily="34" charset="-79"/>
              </a:defRPr>
            </a:lvl1pPr>
          </a:lstStyle>
          <a:p>
            <a:fld id="{DBA1E03F-E0F7-4983-A597-310E35178F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4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228600" y="1295400"/>
            <a:ext cx="8686800" cy="506226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 algn="in">
            <a:solidFill>
              <a:srgbClr val="231F1E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2"/>
          <p:cNvGrpSpPr>
            <a:grpSpLocks/>
          </p:cNvGrpSpPr>
          <p:nvPr userDrawn="1"/>
        </p:nvGrpSpPr>
        <p:grpSpPr bwMode="auto">
          <a:xfrm>
            <a:off x="-180976" y="268777"/>
            <a:ext cx="9559629" cy="1171575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6175" y="105525028"/>
              <a:ext cx="7320712" cy="849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2pPr>
            <a:lvl3pP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3pPr>
            <a:lvl4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4pPr>
            <a:lvl5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fld id="{4055006A-39A0-44ED-94C6-BFEFB0753BF5}" type="datetimeFigureOut">
              <a:rPr lang="en-US" smtClean="0"/>
              <a:pPr/>
              <a:t>7/6/2017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  <a:cs typeface="Gisha" panose="020B0502040204020203" pitchFamily="34" charset="-79"/>
              </a:defRPr>
            </a:lvl1pPr>
          </a:lstStyle>
          <a:p>
            <a:fld id="{DBA1E03F-E0F7-4983-A597-310E35178F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47109" y="304894"/>
            <a:ext cx="8449782" cy="1082488"/>
          </a:xfrm>
        </p:spPr>
        <p:txBody>
          <a:bodyPr>
            <a:normAutofit/>
          </a:bodyPr>
          <a:lstStyle>
            <a:lvl1pPr algn="l">
              <a:defRPr sz="5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Levenim MT" panose="02010502060101010101" pitchFamily="2" charset="-79"/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3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>
            <a:grpSpLocks/>
          </p:cNvGrpSpPr>
          <p:nvPr userDrawn="1"/>
        </p:nvGrpSpPr>
        <p:grpSpPr bwMode="auto">
          <a:xfrm rot="5400000">
            <a:off x="3197373" y="3127227"/>
            <a:ext cx="9559629" cy="1171575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6175" y="105525028"/>
              <a:ext cx="7320712" cy="849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315200" y="274638"/>
            <a:ext cx="1371600" cy="5851525"/>
          </a:xfrm>
        </p:spPr>
        <p:txBody>
          <a:bodyPr vert="eaVert">
            <a:normAutofit/>
          </a:bodyPr>
          <a:lstStyle>
            <a:lvl1pPr algn="l">
              <a:defRPr sz="5400" b="1" baseline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Levenim MT" panose="02010502060101010101" pitchFamily="2" charset="-79"/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858000" cy="5851525"/>
          </a:xfrm>
        </p:spPr>
        <p:txBody>
          <a:bodyPr vert="eaVert">
            <a:normAutofit/>
          </a:bodyPr>
          <a:lstStyle>
            <a:lvl1pPr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2pPr>
            <a:lvl3pP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3pPr>
            <a:lvl4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4pPr>
            <a:lvl5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fld id="{4055006A-39A0-44ED-94C6-BFEFB0753BF5}" type="datetimeFigureOut">
              <a:rPr lang="en-US" smtClean="0"/>
              <a:pPr/>
              <a:t>7/6/2017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009775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  <a:cs typeface="Gisha" panose="020B0502040204020203" pitchFamily="34" charset="-79"/>
              </a:defRPr>
            </a:lvl1pPr>
          </a:lstStyle>
          <a:p>
            <a:fld id="{DBA1E03F-E0F7-4983-A597-310E35178F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5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228600" y="1295400"/>
            <a:ext cx="8686800" cy="506226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 algn="in">
            <a:solidFill>
              <a:srgbClr val="231F1E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2"/>
          <p:cNvGrpSpPr>
            <a:grpSpLocks/>
          </p:cNvGrpSpPr>
          <p:nvPr userDrawn="1"/>
        </p:nvGrpSpPr>
        <p:grpSpPr bwMode="auto">
          <a:xfrm>
            <a:off x="-180976" y="268777"/>
            <a:ext cx="9559629" cy="1171575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6175" y="105525028"/>
              <a:ext cx="7320712" cy="849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109" y="304894"/>
            <a:ext cx="8449782" cy="1082488"/>
          </a:xfrm>
        </p:spPr>
        <p:txBody>
          <a:bodyPr>
            <a:normAutofit/>
          </a:bodyPr>
          <a:lstStyle>
            <a:lvl1pPr algn="l">
              <a:defRPr sz="5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Levenim MT" panose="02010502060101010101" pitchFamily="2" charset="-79"/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2pPr>
            <a:lvl3pP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3pPr>
            <a:lvl4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4pPr>
            <a:lvl5pPr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fld id="{4055006A-39A0-44ED-94C6-BFEFB0753BF5}" type="datetimeFigureOut">
              <a:rPr lang="en-US" smtClean="0"/>
              <a:pPr/>
              <a:t>7/6/2017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  <a:cs typeface="Gisha" panose="020B0502040204020203" pitchFamily="34" charset="-79"/>
              </a:defRPr>
            </a:lvl1pPr>
          </a:lstStyle>
          <a:p>
            <a:fld id="{DBA1E03F-E0F7-4983-A597-310E35178F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7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-136511" y="2667000"/>
            <a:ext cx="9356711" cy="48768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 algn="in">
            <a:solidFill>
              <a:srgbClr val="231F1E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2"/>
          <p:cNvGrpSpPr>
            <a:grpSpLocks/>
          </p:cNvGrpSpPr>
          <p:nvPr userDrawn="1"/>
        </p:nvGrpSpPr>
        <p:grpSpPr bwMode="auto">
          <a:xfrm>
            <a:off x="-180976" y="2667000"/>
            <a:ext cx="9559629" cy="1171575"/>
            <a:chOff x="98711832" y="105497133"/>
            <a:chExt cx="7383439" cy="90487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6175" y="105525028"/>
              <a:ext cx="7320712" cy="849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819400"/>
            <a:ext cx="8458200" cy="870688"/>
          </a:xfrm>
        </p:spPr>
        <p:txBody>
          <a:bodyPr anchor="ctr">
            <a:noAutofit/>
          </a:bodyPr>
          <a:lstStyle>
            <a:lvl1pPr algn="l">
              <a:defRPr sz="6600" b="1" cap="none" baseline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962400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4055006A-39A0-44ED-94C6-BFEFB0753BF5}" type="datetimeFigureOut">
              <a:rPr lang="en-US" smtClean="0"/>
              <a:pPr/>
              <a:t>7/6/2017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100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defRPr>
            </a:lvl1pPr>
          </a:lstStyle>
          <a:p>
            <a:fld id="{DBA1E03F-E0F7-4983-A597-310E35178F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7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228600" y="1295400"/>
            <a:ext cx="8686800" cy="506226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 algn="in">
            <a:solidFill>
              <a:srgbClr val="231F1E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2"/>
          <p:cNvGrpSpPr>
            <a:grpSpLocks/>
          </p:cNvGrpSpPr>
          <p:nvPr userDrawn="1"/>
        </p:nvGrpSpPr>
        <p:grpSpPr bwMode="auto">
          <a:xfrm>
            <a:off x="-180976" y="268777"/>
            <a:ext cx="9559629" cy="1171575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6175" y="105525028"/>
              <a:ext cx="7320712" cy="849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2pPr>
            <a:lvl3pP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3pPr>
            <a:lvl4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4pPr>
            <a:lvl5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2pPr>
            <a:lvl3pP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3pPr>
            <a:lvl4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4pPr>
            <a:lvl5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fld id="{4055006A-39A0-44ED-94C6-BFEFB0753BF5}" type="datetimeFigureOut">
              <a:rPr lang="en-US" smtClean="0"/>
              <a:pPr/>
              <a:t>7/6/2017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  <a:cs typeface="Gisha" panose="020B0502040204020203" pitchFamily="34" charset="-79"/>
              </a:defRPr>
            </a:lvl1pPr>
          </a:lstStyle>
          <a:p>
            <a:fld id="{DBA1E03F-E0F7-4983-A597-310E35178F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47109" y="304894"/>
            <a:ext cx="8449782" cy="1082488"/>
          </a:xfrm>
        </p:spPr>
        <p:txBody>
          <a:bodyPr>
            <a:normAutofit/>
          </a:bodyPr>
          <a:lstStyle>
            <a:lvl1pPr algn="l">
              <a:defRPr sz="5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Levenim MT" panose="02010502060101010101" pitchFamily="2" charset="-79"/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0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228600" y="1295400"/>
            <a:ext cx="8686800" cy="506226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 algn="in">
            <a:solidFill>
              <a:srgbClr val="231F1E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2"/>
          <p:cNvGrpSpPr>
            <a:grpSpLocks/>
          </p:cNvGrpSpPr>
          <p:nvPr userDrawn="1"/>
        </p:nvGrpSpPr>
        <p:grpSpPr bwMode="auto">
          <a:xfrm>
            <a:off x="-180976" y="268777"/>
            <a:ext cx="9559629" cy="1171575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6175" y="105525028"/>
              <a:ext cx="7320712" cy="849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2pPr>
            <a:lvl3pPr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3pPr>
            <a:lvl4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4pPr>
            <a:lvl5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2pPr>
            <a:lvl3pPr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3pPr>
            <a:lvl4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4pPr>
            <a:lvl5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fld id="{4055006A-39A0-44ED-94C6-BFEFB0753BF5}" type="datetimeFigureOut">
              <a:rPr lang="en-US" smtClean="0"/>
              <a:pPr/>
              <a:t>7/6/2017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  <a:cs typeface="Gisha" panose="020B0502040204020203" pitchFamily="34" charset="-79"/>
              </a:defRPr>
            </a:lvl1pPr>
          </a:lstStyle>
          <a:p>
            <a:fld id="{DBA1E03F-E0F7-4983-A597-310E35178F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47109" y="304894"/>
            <a:ext cx="8449782" cy="1082488"/>
          </a:xfrm>
        </p:spPr>
        <p:txBody>
          <a:bodyPr>
            <a:normAutofit/>
          </a:bodyPr>
          <a:lstStyle>
            <a:lvl1pPr algn="l">
              <a:defRPr sz="5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Levenim MT" panose="02010502060101010101" pitchFamily="2" charset="-79"/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43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>
            <a:grpSpLocks/>
          </p:cNvGrpSpPr>
          <p:nvPr userDrawn="1"/>
        </p:nvGrpSpPr>
        <p:grpSpPr bwMode="auto">
          <a:xfrm>
            <a:off x="-180976" y="268777"/>
            <a:ext cx="9559629" cy="1171575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6175" y="105525028"/>
              <a:ext cx="7320712" cy="849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fld id="{4055006A-39A0-44ED-94C6-BFEFB0753BF5}" type="datetimeFigureOut">
              <a:rPr lang="en-US" smtClean="0"/>
              <a:pPr/>
              <a:t>7/6/2017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  <a:cs typeface="Gisha" panose="020B0502040204020203" pitchFamily="34" charset="-79"/>
              </a:defRPr>
            </a:lvl1pPr>
          </a:lstStyle>
          <a:p>
            <a:fld id="{DBA1E03F-E0F7-4983-A597-310E35178F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47109" y="304894"/>
            <a:ext cx="8449782" cy="1082488"/>
          </a:xfrm>
        </p:spPr>
        <p:txBody>
          <a:bodyPr>
            <a:normAutofit/>
          </a:bodyPr>
          <a:lstStyle>
            <a:lvl1pPr algn="l">
              <a:defRPr sz="5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Levenim MT" panose="02010502060101010101" pitchFamily="2" charset="-79"/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81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fld id="{4055006A-39A0-44ED-94C6-BFEFB0753BF5}" type="datetimeFigureOut">
              <a:rPr lang="en-US" smtClean="0"/>
              <a:pPr/>
              <a:t>7/6/2017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  <a:cs typeface="Gisha" panose="020B0502040204020203" pitchFamily="34" charset="-79"/>
              </a:defRPr>
            </a:lvl1pPr>
          </a:lstStyle>
          <a:p>
            <a:fld id="{DBA1E03F-E0F7-4983-A597-310E35178F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1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t">
            <a:noAutofit/>
          </a:bodyPr>
          <a:lstStyle>
            <a:lvl1pPr algn="l">
              <a:defRPr sz="3600" b="1" baseline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2pPr>
            <a:lvl3pP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3pPr>
            <a:lvl4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4pPr>
            <a:lvl5pPr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fld id="{4055006A-39A0-44ED-94C6-BFEFB0753BF5}" type="datetimeFigureOut">
              <a:rPr lang="en-US" smtClean="0"/>
              <a:pPr/>
              <a:t>7/6/2017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  <a:cs typeface="Gisha" panose="020B0502040204020203" pitchFamily="34" charset="-79"/>
              </a:defRPr>
            </a:lvl1pPr>
          </a:lstStyle>
          <a:p>
            <a:fld id="{DBA1E03F-E0F7-4983-A597-310E35178F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2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381000"/>
          </a:xfrm>
        </p:spPr>
        <p:txBody>
          <a:bodyPr anchor="t"/>
          <a:lstStyle>
            <a:lvl1pPr algn="l">
              <a:defRPr sz="2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Levenim MT" panose="02010502060101010101" pitchFamily="2" charset="-79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81600"/>
            <a:ext cx="5486400" cy="990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fld id="{4055006A-39A0-44ED-94C6-BFEFB0753BF5}" type="datetimeFigureOut">
              <a:rPr lang="en-US" smtClean="0"/>
              <a:pPr/>
              <a:t>7/6/2017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>
                <a:solidFill>
                  <a:srgbClr val="FFC000"/>
                </a:solidFill>
                <a:latin typeface="Century Gothic" panose="020B0502020202020204" pitchFamily="34" charset="0"/>
                <a:cs typeface="Gisha" panose="020B0502040204020203" pitchFamily="34" charset="-79"/>
              </a:defRPr>
            </a:lvl1pPr>
          </a:lstStyle>
          <a:p>
            <a:fld id="{DBA1E03F-E0F7-4983-A597-310E35178F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4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Dat-1\lib-data\Publications\Marketing\Source_Files\Programming Team\SRC2015\Graphics\PPT-BG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5006A-39A0-44ED-94C6-BFEFB0753BF5}" type="datetimeFigureOut">
              <a:rPr lang="en-US" smtClean="0"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E03F-E0F7-4983-A597-310E35178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4.emf"/><Relationship Id="rId18" Type="http://schemas.openxmlformats.org/officeDocument/2006/relationships/image" Target="../media/image29.emf"/><Relationship Id="rId26" Type="http://schemas.openxmlformats.org/officeDocument/2006/relationships/image" Target="../media/image37.emf"/><Relationship Id="rId3" Type="http://schemas.openxmlformats.org/officeDocument/2006/relationships/image" Target="../media/image16.png"/><Relationship Id="rId21" Type="http://schemas.openxmlformats.org/officeDocument/2006/relationships/image" Target="../media/image32.emf"/><Relationship Id="rId7" Type="http://schemas.openxmlformats.org/officeDocument/2006/relationships/image" Target="../media/image19.png"/><Relationship Id="rId12" Type="http://schemas.openxmlformats.org/officeDocument/2006/relationships/image" Target="../media/image23.emf"/><Relationship Id="rId17" Type="http://schemas.openxmlformats.org/officeDocument/2006/relationships/image" Target="../media/image28.emf"/><Relationship Id="rId25" Type="http://schemas.openxmlformats.org/officeDocument/2006/relationships/image" Target="../media/image36.emf"/><Relationship Id="rId2" Type="http://schemas.openxmlformats.org/officeDocument/2006/relationships/image" Target="../media/image12.png"/><Relationship Id="rId16" Type="http://schemas.openxmlformats.org/officeDocument/2006/relationships/image" Target="../media/image27.emf"/><Relationship Id="rId20" Type="http://schemas.openxmlformats.org/officeDocument/2006/relationships/image" Target="../media/image31.emf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0.emf"/><Relationship Id="rId24" Type="http://schemas.openxmlformats.org/officeDocument/2006/relationships/image" Target="../media/image35.emf"/><Relationship Id="rId5" Type="http://schemas.openxmlformats.org/officeDocument/2006/relationships/image" Target="../media/image18.png"/><Relationship Id="rId15" Type="http://schemas.openxmlformats.org/officeDocument/2006/relationships/image" Target="../media/image26.emf"/><Relationship Id="rId23" Type="http://schemas.openxmlformats.org/officeDocument/2006/relationships/image" Target="../media/image34.emf"/><Relationship Id="rId28" Type="http://schemas.openxmlformats.org/officeDocument/2006/relationships/image" Target="../media/image39.emf"/><Relationship Id="rId10" Type="http://schemas.openxmlformats.org/officeDocument/2006/relationships/image" Target="../media/image22.emf"/><Relationship Id="rId19" Type="http://schemas.openxmlformats.org/officeDocument/2006/relationships/image" Target="../media/image30.emf"/><Relationship Id="rId4" Type="http://schemas.openxmlformats.org/officeDocument/2006/relationships/image" Target="../media/image17.png"/><Relationship Id="rId9" Type="http://schemas.openxmlformats.org/officeDocument/2006/relationships/image" Target="../media/image21.emf"/><Relationship Id="rId14" Type="http://schemas.openxmlformats.org/officeDocument/2006/relationships/image" Target="../media/image25.emf"/><Relationship Id="rId22" Type="http://schemas.openxmlformats.org/officeDocument/2006/relationships/image" Target="../media/image33.emf"/><Relationship Id="rId27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4.emf"/><Relationship Id="rId18" Type="http://schemas.openxmlformats.org/officeDocument/2006/relationships/image" Target="../media/image29.emf"/><Relationship Id="rId26" Type="http://schemas.openxmlformats.org/officeDocument/2006/relationships/image" Target="../media/image37.emf"/><Relationship Id="rId3" Type="http://schemas.openxmlformats.org/officeDocument/2006/relationships/image" Target="../media/image16.png"/><Relationship Id="rId21" Type="http://schemas.openxmlformats.org/officeDocument/2006/relationships/image" Target="../media/image32.emf"/><Relationship Id="rId7" Type="http://schemas.openxmlformats.org/officeDocument/2006/relationships/image" Target="../media/image19.png"/><Relationship Id="rId12" Type="http://schemas.openxmlformats.org/officeDocument/2006/relationships/image" Target="../media/image23.emf"/><Relationship Id="rId17" Type="http://schemas.openxmlformats.org/officeDocument/2006/relationships/image" Target="../media/image28.emf"/><Relationship Id="rId25" Type="http://schemas.openxmlformats.org/officeDocument/2006/relationships/image" Target="../media/image36.emf"/><Relationship Id="rId2" Type="http://schemas.openxmlformats.org/officeDocument/2006/relationships/image" Target="../media/image12.png"/><Relationship Id="rId16" Type="http://schemas.openxmlformats.org/officeDocument/2006/relationships/image" Target="../media/image27.emf"/><Relationship Id="rId20" Type="http://schemas.openxmlformats.org/officeDocument/2006/relationships/image" Target="../media/image31.emf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0.emf"/><Relationship Id="rId24" Type="http://schemas.openxmlformats.org/officeDocument/2006/relationships/image" Target="../media/image35.emf"/><Relationship Id="rId5" Type="http://schemas.openxmlformats.org/officeDocument/2006/relationships/image" Target="../media/image18.png"/><Relationship Id="rId15" Type="http://schemas.openxmlformats.org/officeDocument/2006/relationships/image" Target="../media/image26.emf"/><Relationship Id="rId23" Type="http://schemas.openxmlformats.org/officeDocument/2006/relationships/image" Target="../media/image34.emf"/><Relationship Id="rId28" Type="http://schemas.openxmlformats.org/officeDocument/2006/relationships/image" Target="../media/image39.emf"/><Relationship Id="rId10" Type="http://schemas.openxmlformats.org/officeDocument/2006/relationships/image" Target="../media/image22.emf"/><Relationship Id="rId19" Type="http://schemas.openxmlformats.org/officeDocument/2006/relationships/image" Target="../media/image30.emf"/><Relationship Id="rId4" Type="http://schemas.openxmlformats.org/officeDocument/2006/relationships/image" Target="../media/image17.png"/><Relationship Id="rId9" Type="http://schemas.openxmlformats.org/officeDocument/2006/relationships/image" Target="../media/image21.emf"/><Relationship Id="rId14" Type="http://schemas.openxmlformats.org/officeDocument/2006/relationships/image" Target="../media/image25.emf"/><Relationship Id="rId22" Type="http://schemas.openxmlformats.org/officeDocument/2006/relationships/image" Target="../media/image33.emf"/><Relationship Id="rId27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gif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search?biw=1366&amp;bih=657&amp;q=francoise+mouly&amp;stick=H4sIAAAAAAAAAONgFuLUz9U3MKwyTMlR4gIxC40Mc1MqtSSyk630k_Lzs8GEVXJGYlFicklqUfEjxkBugZc_7glLeUxac_IaoxMXTqVCalxsrnklmSWVQjJcvFIImzQYpLi5EFweADvFRDCHAAAA&amp;sa=X&amp;sqi=2&amp;ved=0ahUKEwi189TtxdLJAhUINj4KHVHBAggQri4IHg" TargetMode="Externa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mailto:Wesley.young@arlingtontx.gov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-497697" y="2286000"/>
            <a:ext cx="22861656" cy="2801794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1490" y="105503383"/>
              <a:ext cx="7320712" cy="871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31" name="Picture 7" descr="\\Dat-1\lib-data\Publications\Marketing\Source_Files\Programming Team\SRC2015\Graphics\PPT-BG-Clou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294">
            <a:off x="-1831729" y="-1237935"/>
            <a:ext cx="11194818" cy="10200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Dat-1\lib-data\Publications\Marketing\Source_Files\Programming Team\SRC2015\Graphics\Cloud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623">
            <a:off x="6254683" y="3990476"/>
            <a:ext cx="2385976" cy="2453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4845194"/>
            <a:ext cx="2582162" cy="1524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Presented by: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Wes Young</a:t>
            </a:r>
            <a:endParaRPr lang="en-US" sz="2000" dirty="0">
              <a:solidFill>
                <a:srgbClr val="00B0F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914400"/>
            <a:ext cx="434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4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Getting Graphic:</a:t>
            </a:r>
            <a:endParaRPr lang="en-US" sz="4400" b="1" dirty="0">
              <a:solidFill>
                <a:srgbClr val="00B0F0"/>
              </a:solidFill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8012" y="1605806"/>
            <a:ext cx="7672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         The value of graphic </a:t>
            </a:r>
          </a:p>
          <a:p>
            <a:pPr algn="ctr"/>
            <a:r>
              <a:rPr lang="en-US" sz="4000" b="1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novels in </a:t>
            </a:r>
          </a:p>
          <a:p>
            <a:pPr algn="ctr"/>
            <a:r>
              <a:rPr lang="en-US" sz="4000" b="1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literacy instruction.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943100" y="3862101"/>
            <a:ext cx="4876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Part I:</a:t>
            </a:r>
            <a:endParaRPr lang="en-US" sz="3200" b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The “what &amp; why?”</a:t>
            </a:r>
            <a:endParaRPr lang="en-US" sz="3200" b="1" i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2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94"/>
            <a:ext cx="9144000" cy="108248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Relish Pro" pitchFamily="50" charset="0"/>
              </a:rPr>
              <a:t>High school </a:t>
            </a:r>
            <a:r>
              <a:rPr lang="en-US" sz="4000" dirty="0" smtClean="0">
                <a:latin typeface="Relish Pro" pitchFamily="50" charset="0"/>
              </a:rPr>
              <a:t>equivalency(HSE</a:t>
            </a:r>
            <a:r>
              <a:rPr lang="en-US" sz="4000" dirty="0" smtClean="0">
                <a:latin typeface="Relish Pro" pitchFamily="50" charset="0"/>
              </a:rPr>
              <a:t>): </a:t>
            </a:r>
            <a:br>
              <a:rPr lang="en-US" sz="4000" dirty="0" smtClean="0">
                <a:latin typeface="Relish Pro" pitchFamily="50" charset="0"/>
              </a:rPr>
            </a:br>
            <a:r>
              <a:rPr lang="en-US" sz="4000" dirty="0" smtClean="0">
                <a:latin typeface="Relish Pro" pitchFamily="50" charset="0"/>
              </a:rPr>
              <a:t>Language Arts</a:t>
            </a:r>
            <a:endParaRPr lang="en-US" sz="40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97350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Corbel" panose="020B0503020204020204" pitchFamily="34" charset="0"/>
              </a:rPr>
              <a:t>Comprehension, challenge and applicability.</a:t>
            </a:r>
            <a:endParaRPr lang="en-US" sz="3000" dirty="0">
              <a:latin typeface="Corbel" panose="020B0503020204020204" pitchFamily="34" charset="0"/>
            </a:endParaRPr>
          </a:p>
          <a:p>
            <a:r>
              <a:rPr lang="en-US" sz="3000" dirty="0" smtClean="0">
                <a:latin typeface="Corbel" panose="020B0503020204020204" pitchFamily="34" charset="0"/>
              </a:rPr>
              <a:t>Writing prompts, writing prompts, and writing prompts.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Academic vocabulary development.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Any number of possible lessons paths.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371600"/>
            <a:ext cx="3554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6854433" y="5456708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25600" y="4191000"/>
            <a:ext cx="14478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Berlin Sans FB Demi" panose="020E0802020502020306" pitchFamily="34" charset="0"/>
              </a:rPr>
              <a:t>Everyday</a:t>
            </a:r>
            <a:endParaRPr lang="en-US" b="1" dirty="0">
              <a:latin typeface="Berlin Sans FB Demi" panose="020E08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51177" y="3581400"/>
            <a:ext cx="60960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Berlin Sans FB Demi" panose="020E0802020502020306" pitchFamily="34" charset="0"/>
              </a:rPr>
              <a:t>The</a:t>
            </a:r>
            <a:endParaRPr lang="en-US" sz="1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397794" y="5456707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2759994" y="5456708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1676400"/>
            <a:ext cx="7467600" cy="5232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In addition to ABE &amp; ESL skills…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4877970" y="5456707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53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108248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Relish Pro" pitchFamily="50" charset="0"/>
              </a:rPr>
              <a:t>QUESTIONS or:</a:t>
            </a:r>
            <a:br>
              <a:rPr lang="en-US" sz="4000" dirty="0" smtClean="0">
                <a:latin typeface="Relish Pro" pitchFamily="50" charset="0"/>
              </a:rPr>
            </a:br>
            <a:r>
              <a:rPr lang="en-US" sz="4000" dirty="0" smtClean="0">
                <a:latin typeface="Relish Pro" pitchFamily="50" charset="0"/>
              </a:rPr>
              <a:t> </a:t>
            </a:r>
            <a:br>
              <a:rPr lang="en-US" sz="4000" dirty="0" smtClean="0">
                <a:latin typeface="Relish Pro" pitchFamily="50" charset="0"/>
              </a:rPr>
            </a:br>
            <a:r>
              <a:rPr lang="en-US" sz="2800" dirty="0" smtClean="0">
                <a:latin typeface="Relish Pro" pitchFamily="50" charset="0"/>
              </a:rPr>
              <a:t>“I see many trees </a:t>
            </a:r>
            <a:r>
              <a:rPr lang="en-US" sz="2800" dirty="0" smtClean="0">
                <a:latin typeface="Relish Pro" pitchFamily="50" charset="0"/>
              </a:rPr>
              <a:t>and/or </a:t>
            </a:r>
            <a:r>
              <a:rPr lang="en-US" sz="2800" dirty="0" smtClean="0">
                <a:latin typeface="Relish Pro" pitchFamily="50" charset="0"/>
              </a:rPr>
              <a:t>a blurry forest.”</a:t>
            </a:r>
            <a:endParaRPr lang="en-US" sz="40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7" y="2362200"/>
            <a:ext cx="4184053" cy="418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0098"/>
            <a:ext cx="5344309" cy="43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7400" y="3830978"/>
            <a:ext cx="1600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???</a:t>
            </a:r>
            <a:endParaRPr lang="en-US" sz="7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8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-497697" y="2286000"/>
            <a:ext cx="22861656" cy="2801794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1490" y="105503383"/>
              <a:ext cx="7320712" cy="871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31" name="Picture 7" descr="\\Dat-1\lib-data\Publications\Marketing\Source_Files\Programming Team\SRC2015\Graphics\PPT-BG-Clou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294">
            <a:off x="-1831729" y="-1237935"/>
            <a:ext cx="11194818" cy="10200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Dat-1\lib-data\Publications\Marketing\Source_Files\Programming Team\SRC2015\Graphics\Cloud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623">
            <a:off x="6254683" y="3990476"/>
            <a:ext cx="2385976" cy="2453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981465"/>
            <a:ext cx="533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Part III:</a:t>
            </a:r>
            <a:endParaRPr lang="en-US" sz="4400" b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4400" b="1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The “how?”</a:t>
            </a:r>
            <a:endParaRPr lang="en-US" sz="4400" b="1" i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endParaRPr lang="en-US" sz="2800" dirty="0"/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56491"/>
            <a:ext cx="4419600" cy="1583514"/>
          </a:xfrm>
          <a:prstGeom prst="rect">
            <a:avLst/>
          </a:prstGeom>
          <a:noFill/>
          <a:ln w="38100" algn="in">
            <a:solidFill>
              <a:srgbClr val="221F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953000" y="3435413"/>
            <a:ext cx="2057400" cy="646784"/>
            <a:chOff x="7035800" y="5506521"/>
            <a:chExt cx="1447800" cy="521657"/>
          </a:xfrm>
        </p:grpSpPr>
        <p:sp>
          <p:nvSpPr>
            <p:cNvPr id="13" name="TextBox 12"/>
            <p:cNvSpPr txBox="1"/>
            <p:nvPr/>
          </p:nvSpPr>
          <p:spPr>
            <a:xfrm>
              <a:off x="7035800" y="5705473"/>
              <a:ext cx="1447800" cy="3227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Berlin Sans FB Demi" panose="020E0802020502020306" pitchFamily="34" charset="0"/>
                </a:rPr>
                <a:t>Everyday</a:t>
              </a:r>
              <a:endParaRPr lang="en-US" sz="2000" b="1" dirty="0">
                <a:latin typeface="Berlin Sans FB Demi" panose="020E0802020502020306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67600" y="5506521"/>
              <a:ext cx="609600" cy="2978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erlin Sans FB Demi" panose="020E0802020502020306" pitchFamily="34" charset="0"/>
                </a:rPr>
                <a:t>The</a:t>
              </a:r>
              <a:endParaRPr lang="en-US" b="1" dirty="0">
                <a:latin typeface="Berlin Sans FB Demi" panose="020E08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6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-497697" y="2286000"/>
            <a:ext cx="22861656" cy="2801794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1490" y="105503383"/>
              <a:ext cx="7320712" cy="871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31" name="Picture 7" descr="\\Dat-1\lib-data\Publications\Marketing\Source_Files\Programming Team\SRC2015\Graphics\PPT-BG-Clou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294">
            <a:off x="-1831729" y="-1237935"/>
            <a:ext cx="11194818" cy="10200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Dat-1\lib-data\Publications\Marketing\Source_Files\Programming Team\SRC2015\Graphics\Cloud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623">
            <a:off x="6254683" y="4022937"/>
            <a:ext cx="2385976" cy="2453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4638" y="4572000"/>
            <a:ext cx="2582162" cy="15240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i="1" dirty="0" smtClean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Course: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i="1" dirty="0" smtClean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April 19</a:t>
            </a:r>
            <a:r>
              <a:rPr lang="en-US" sz="2000" b="1" i="1" baseline="30000" dirty="0" smtClean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th</a:t>
            </a:r>
            <a:r>
              <a:rPr lang="en-US" sz="2000" b="1" i="1" dirty="0" smtClean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 –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i="1" dirty="0" smtClean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June 7th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(8 weeks)</a:t>
            </a:r>
            <a:endParaRPr lang="en-US" sz="2000" dirty="0">
              <a:solidFill>
                <a:srgbClr val="00B0F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914400"/>
            <a:ext cx="434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4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Arlington Reads</a:t>
            </a:r>
          </a:p>
          <a:p>
            <a:pPr algn="ctr">
              <a:spcBef>
                <a:spcPts val="0"/>
              </a:spcBef>
            </a:pPr>
            <a:r>
              <a:rPr lang="en-US" sz="44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Presents:</a:t>
            </a:r>
            <a:endParaRPr lang="en-US" sz="4400" b="1" dirty="0">
              <a:solidFill>
                <a:srgbClr val="00B0F0"/>
              </a:solidFill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6171" y="22860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Graphic Novels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4394487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Wes Young - Instructor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3184992"/>
            <a:ext cx="4876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This is Book 1:</a:t>
            </a:r>
            <a:endParaRPr lang="en-US" sz="3200" b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200" b="1" i="1" dirty="0">
                <a:solidFill>
                  <a:srgbClr val="00B0F0"/>
                </a:solidFill>
                <a:latin typeface="Corbel" panose="020B0503020204020204" pitchFamily="34" charset="0"/>
              </a:rPr>
              <a:t>Origin Story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elish Pro" pitchFamily="50" charset="0"/>
              </a:rPr>
              <a:t>Saving the Day!</a:t>
            </a:r>
            <a:endParaRPr lang="en-US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Corbel" panose="020B0503020204020204" pitchFamily="34" charset="0"/>
              </a:rPr>
              <a:t>There are </a:t>
            </a:r>
            <a:r>
              <a:rPr lang="en-US" sz="3000" dirty="0" smtClean="0">
                <a:solidFill>
                  <a:srgbClr val="FFC000"/>
                </a:solidFill>
                <a:latin typeface="Corbel" panose="020B0503020204020204" pitchFamily="34" charset="0"/>
              </a:rPr>
              <a:t>many purposes </a:t>
            </a:r>
            <a:r>
              <a:rPr lang="en-US" sz="3000" dirty="0" smtClean="0">
                <a:latin typeface="Corbel" panose="020B0503020204020204" pitchFamily="34" charset="0"/>
              </a:rPr>
              <a:t>for this class and </a:t>
            </a:r>
            <a:r>
              <a:rPr lang="en-US" sz="3000" dirty="0" smtClean="0">
                <a:solidFill>
                  <a:srgbClr val="FFC000"/>
                </a:solidFill>
                <a:latin typeface="Corbel" panose="020B0503020204020204" pitchFamily="34" charset="0"/>
              </a:rPr>
              <a:t>many subjects</a:t>
            </a:r>
            <a:r>
              <a:rPr lang="en-US" sz="3000" dirty="0" smtClean="0">
                <a:latin typeface="Corbel" panose="020B0503020204020204" pitchFamily="34" charset="0"/>
              </a:rPr>
              <a:t> addressed.</a:t>
            </a:r>
          </a:p>
          <a:p>
            <a:endParaRPr lang="en-US" sz="3000" dirty="0" smtClean="0">
              <a:latin typeface="Corbel" panose="020B0503020204020204" pitchFamily="34" charset="0"/>
            </a:endParaRPr>
          </a:p>
          <a:p>
            <a:r>
              <a:rPr lang="en-US" sz="3000" dirty="0" smtClean="0">
                <a:latin typeface="Corbel" panose="020B0503020204020204" pitchFamily="34" charset="0"/>
              </a:rPr>
              <a:t>This is an </a:t>
            </a:r>
            <a:r>
              <a:rPr lang="en-US" sz="3000" dirty="0" smtClean="0">
                <a:solidFill>
                  <a:srgbClr val="FFC000"/>
                </a:solidFill>
                <a:latin typeface="Corbel" panose="020B0503020204020204" pitchFamily="34" charset="0"/>
              </a:rPr>
              <a:t>adult</a:t>
            </a:r>
            <a:r>
              <a:rPr lang="en-US" sz="3000" dirty="0" smtClean="0">
                <a:latin typeface="Corbel" panose="020B0503020204020204" pitchFamily="34" charset="0"/>
              </a:rPr>
              <a:t> education class, and materials may include </a:t>
            </a:r>
            <a:r>
              <a:rPr lang="en-US" sz="3000" dirty="0" smtClean="0">
                <a:solidFill>
                  <a:srgbClr val="FFC000"/>
                </a:solidFill>
                <a:latin typeface="Corbel" panose="020B0503020204020204" pitchFamily="34" charset="0"/>
              </a:rPr>
              <a:t>adult</a:t>
            </a:r>
            <a:r>
              <a:rPr lang="en-US" sz="3000" dirty="0" smtClean="0">
                <a:latin typeface="Corbel" panose="020B0503020204020204" pitchFamily="34" charset="0"/>
              </a:rPr>
              <a:t> language and </a:t>
            </a:r>
            <a:r>
              <a:rPr lang="en-US" sz="3000" dirty="0" smtClean="0">
                <a:solidFill>
                  <a:srgbClr val="FFC000"/>
                </a:solidFill>
                <a:latin typeface="Corbel" panose="020B0503020204020204" pitchFamily="34" charset="0"/>
              </a:rPr>
              <a:t>adult</a:t>
            </a:r>
            <a:r>
              <a:rPr lang="en-US" sz="3000" dirty="0" smtClean="0">
                <a:latin typeface="Corbel" panose="020B0503020204020204" pitchFamily="34" charset="0"/>
              </a:rPr>
              <a:t> themes.</a:t>
            </a:r>
          </a:p>
          <a:p>
            <a:endParaRPr lang="en-US" sz="3000" dirty="0" smtClean="0">
              <a:latin typeface="Corbel" panose="020B0503020204020204" pitchFamily="34" charset="0"/>
            </a:endParaRPr>
          </a:p>
          <a:p>
            <a:r>
              <a:rPr lang="en-US" sz="3000" dirty="0" smtClean="0">
                <a:latin typeface="Corbel" panose="020B0503020204020204" pitchFamily="34" charset="0"/>
              </a:rPr>
              <a:t>Foes will be vanquished</a:t>
            </a:r>
          </a:p>
          <a:p>
            <a:pPr marL="0" indent="0">
              <a:buNone/>
            </a:pPr>
            <a:r>
              <a:rPr lang="en-US" sz="3000" dirty="0">
                <a:latin typeface="Corbel" panose="020B0503020204020204" pitchFamily="34" charset="0"/>
              </a:rPr>
              <a:t> </a:t>
            </a:r>
            <a:r>
              <a:rPr lang="en-US" sz="3000" dirty="0" smtClean="0">
                <a:latin typeface="Corbel" panose="020B0503020204020204" pitchFamily="34" charset="0"/>
              </a:rPr>
              <a:t>   and </a:t>
            </a:r>
            <a:r>
              <a:rPr lang="en-US" sz="3000" dirty="0" smtClean="0">
                <a:solidFill>
                  <a:srgbClr val="FFC000"/>
                </a:solidFill>
                <a:latin typeface="Corbel" panose="020B0503020204020204" pitchFamily="34" charset="0"/>
              </a:rPr>
              <a:t>fun</a:t>
            </a:r>
            <a:r>
              <a:rPr lang="en-US" sz="3000" dirty="0" smtClean="0">
                <a:latin typeface="Corbel" panose="020B0503020204020204" pitchFamily="34" charset="0"/>
              </a:rPr>
              <a:t> will be had!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00600"/>
            <a:ext cx="3554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95300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35800" y="5705474"/>
            <a:ext cx="14478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Berlin Sans FB Demi" panose="020E0802020502020306" pitchFamily="34" charset="0"/>
              </a:rPr>
              <a:t>Everyday</a:t>
            </a:r>
            <a:endParaRPr lang="en-US" b="1" dirty="0">
              <a:latin typeface="Berlin Sans FB Demi" panose="020E08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5506521"/>
            <a:ext cx="60960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Berlin Sans FB Demi" panose="020E0802020502020306" pitchFamily="34" charset="0"/>
              </a:rPr>
              <a:t>The</a:t>
            </a:r>
            <a:endParaRPr lang="en-US" sz="1400" b="1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5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elish Pro" pitchFamily="50" charset="0"/>
              </a:rPr>
              <a:t>The mission…</a:t>
            </a:r>
            <a:endParaRPr lang="en-US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037297"/>
            <a:ext cx="4572000" cy="180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1227" y="55253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1600" b="1" u="sng" dirty="0">
                <a:solidFill>
                  <a:srgbClr val="C00000"/>
                </a:solidFill>
                <a:latin typeface="Corbel" panose="020B0503020204020204" pitchFamily="34" charset="0"/>
                <a:cs typeface="Levenim MT" panose="02010502060101010101" pitchFamily="2" charset="-79"/>
              </a:rPr>
              <a:t>ALERT! </a:t>
            </a:r>
            <a:r>
              <a:rPr lang="en-US" sz="1600" b="1" dirty="0" smtClean="0">
                <a:solidFill>
                  <a:srgbClr val="C00000"/>
                </a:solidFill>
                <a:latin typeface="Corbel" panose="020B0503020204020204" pitchFamily="34" charset="0"/>
                <a:cs typeface="Levenim MT" panose="02010502060101010101" pitchFamily="2" charset="-79"/>
              </a:rPr>
              <a:t> </a:t>
            </a:r>
            <a:r>
              <a:rPr lang="en-US" sz="1600" dirty="0" smtClean="0">
                <a:latin typeface="Corbel" panose="020B0503020204020204" pitchFamily="34" charset="0"/>
                <a:cs typeface="Levenim MT" panose="02010502060101010101" pitchFamily="2" charset="-79"/>
              </a:rPr>
              <a:t>Did I mention that this is an educational class?! Even so, it will be different and it will be fun!</a:t>
            </a:r>
            <a:endParaRPr lang="en-US" sz="1600" dirty="0">
              <a:latin typeface="Corbel" panose="020B0503020204020204" pitchFamily="34" charset="0"/>
              <a:cs typeface="Levenim MT" panose="02010502060101010101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1" t="20426" r="13389" b="13812"/>
          <a:stretch/>
        </p:blipFill>
        <p:spPr bwMode="auto">
          <a:xfrm rot="20918330">
            <a:off x="1265363" y="1175363"/>
            <a:ext cx="3440030" cy="28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32192" r="27407" b="31979"/>
          <a:stretch/>
        </p:blipFill>
        <p:spPr bwMode="auto">
          <a:xfrm rot="1754158">
            <a:off x="5146021" y="866037"/>
            <a:ext cx="3576356" cy="266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31579" r="28032" b="33111"/>
          <a:stretch/>
        </p:blipFill>
        <p:spPr bwMode="auto">
          <a:xfrm>
            <a:off x="3506119" y="3088733"/>
            <a:ext cx="4025821" cy="209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3" t="32401" r="26936" b="33098"/>
          <a:stretch/>
        </p:blipFill>
        <p:spPr bwMode="auto">
          <a:xfrm>
            <a:off x="292100" y="3619500"/>
            <a:ext cx="3539671" cy="264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885657">
            <a:off x="1875098" y="1993161"/>
            <a:ext cx="1953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There will be discussions on culture &amp; history.</a:t>
            </a:r>
            <a:endParaRPr lang="en-US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427630">
            <a:off x="563521" y="4481526"/>
            <a:ext cx="2796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You will be required to think, possibly in unique or different ways.</a:t>
            </a:r>
            <a:endParaRPr lang="en-US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944814">
            <a:off x="3972436" y="3652526"/>
            <a:ext cx="3215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This class is as much about you and your experiences as it is about the novel we study.</a:t>
            </a:r>
            <a:endParaRPr lang="en-US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701581">
            <a:off x="5557433" y="1574692"/>
            <a:ext cx="275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There will be studies of vocabulary , writing assignments and even homework!</a:t>
            </a:r>
            <a:endParaRPr lang="en-US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99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94"/>
            <a:ext cx="9144000" cy="10824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>
                <a:latin typeface="Relish Pro" pitchFamily="50" charset="0"/>
              </a:rPr>
              <a:t>QUESTIONS or: </a:t>
            </a:r>
            <a:br>
              <a:rPr lang="en-US" sz="4900" dirty="0" smtClean="0">
                <a:latin typeface="Relish Pro" pitchFamily="50" charset="0"/>
              </a:rPr>
            </a:br>
            <a:r>
              <a:rPr lang="en-US" sz="4000" dirty="0" smtClean="0">
                <a:latin typeface="Relish Pro" pitchFamily="50" charset="0"/>
              </a:rPr>
              <a:t>“I’ve made a terrible mistake!”</a:t>
            </a:r>
            <a:endParaRPr lang="en-US" sz="40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7" y="2362200"/>
            <a:ext cx="4184053" cy="418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66800"/>
            <a:ext cx="5344309" cy="43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2617679"/>
            <a:ext cx="1600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???</a:t>
            </a:r>
            <a:endParaRPr lang="en-US" sz="7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Dat-1\lib-data\Publications\Marketing\Source_Files\Programming Team\SRC2015\Graphics\girlhe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29">
            <a:off x="16626654" y="-1183332"/>
            <a:ext cx="1521292" cy="189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Dat-1\lib-data\Publications\Marketing\Source_Files\Programming Team\SRC2015\Graphics\Cloud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545" y="-241004"/>
            <a:ext cx="3047190" cy="31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Dat-1\lib-data\Publications\Marketing\Source_Files\Programming Team\SRC2015\Graphics\Cloud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3810" flipH="1">
            <a:off x="12610779" y="-347721"/>
            <a:ext cx="3853292" cy="30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Dat-1\lib-data\Publications\Marketing\Source_Files\Programming Team\SRC2015\Graphics\BA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48876" y="2892720"/>
            <a:ext cx="2447924" cy="113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Dat-1\lib-data\Publications\Marketing\Source_Files\Programming Team\SRC2015\Graphics\boyhe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237" y="1326322"/>
            <a:ext cx="3112344" cy="32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Dat-1\lib-data\Publications\Marketing\Source_Files\Programming Team\SRC2015\Graphics\Title-page_clou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450" y="-2837605"/>
            <a:ext cx="2476500" cy="25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434">
            <a:off x="13880887" y="4162568"/>
            <a:ext cx="2841625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2131933" y="-2837605"/>
            <a:ext cx="1963737" cy="1965325"/>
            <a:chOff x="108953428" y="108162012"/>
            <a:chExt cx="1962830" cy="1966020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53428" y="108162012"/>
              <a:ext cx="1962830" cy="1966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36873">
              <a:off x="109403153" y="108656892"/>
              <a:ext cx="1045000" cy="986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781" y="5163282"/>
            <a:ext cx="3482976" cy="1247928"/>
          </a:xfrm>
          <a:prstGeom prst="rect">
            <a:avLst/>
          </a:prstGeom>
          <a:noFill/>
          <a:ln w="38100" algn="in">
            <a:solidFill>
              <a:srgbClr val="221F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76">
            <a:off x="10074275" y="-1958131"/>
            <a:ext cx="1949450" cy="206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9186">
            <a:off x="10191553" y="9980780"/>
            <a:ext cx="3381375" cy="1592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106">
            <a:off x="10158875" y="8634325"/>
            <a:ext cx="3313156" cy="15414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87" y="100178"/>
            <a:ext cx="4027487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425" y="7260091"/>
            <a:ext cx="2108200" cy="2109787"/>
          </a:xfrm>
          <a:prstGeom prst="rect">
            <a:avLst/>
          </a:prstGeom>
          <a:noFill/>
          <a:ln w="38100" algn="in">
            <a:solidFill>
              <a:srgbClr val="221F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251" y="10396966"/>
            <a:ext cx="2128837" cy="2128838"/>
          </a:xfrm>
          <a:prstGeom prst="rect">
            <a:avLst/>
          </a:prstGeom>
          <a:noFill/>
          <a:ln w="38100" algn="in">
            <a:solidFill>
              <a:srgbClr val="221F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31" y="10233888"/>
            <a:ext cx="3661354" cy="17026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099">
            <a:off x="6318061" y="9101689"/>
            <a:ext cx="3576638" cy="1647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7362" y="5787246"/>
            <a:ext cx="344805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31" name="Group 25"/>
          <p:cNvGrpSpPr>
            <a:grpSpLocks/>
          </p:cNvGrpSpPr>
          <p:nvPr/>
        </p:nvGrpSpPr>
        <p:grpSpPr bwMode="auto">
          <a:xfrm>
            <a:off x="-152400" y="8123405"/>
            <a:ext cx="5285050" cy="5307012"/>
            <a:chOff x="114310026" y="105466208"/>
            <a:chExt cx="7258213" cy="7288131"/>
          </a:xfrm>
        </p:grpSpPr>
        <p:sp>
          <p:nvSpPr>
            <p:cNvPr id="32" name="Rectangle 26"/>
            <p:cNvSpPr>
              <a:spLocks noChangeArrowheads="1"/>
            </p:cNvSpPr>
            <p:nvPr/>
          </p:nvSpPr>
          <p:spPr bwMode="auto">
            <a:xfrm>
              <a:off x="114310026" y="105466208"/>
              <a:ext cx="7258213" cy="7288131"/>
            </a:xfrm>
            <a:prstGeom prst="rect">
              <a:avLst/>
            </a:prstGeom>
            <a:solidFill>
              <a:srgbClr val="17375E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" name="Picture 2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36837" y="105500835"/>
              <a:ext cx="7198237" cy="7217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6124">
            <a:off x="6159462" y="11963603"/>
            <a:ext cx="2573337" cy="1196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592" y="9122490"/>
            <a:ext cx="3461716" cy="16062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641">
            <a:off x="11120399" y="11768340"/>
            <a:ext cx="2820988" cy="119538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8370">
            <a:off x="6568462" y="7763751"/>
            <a:ext cx="2951162" cy="1587500"/>
          </a:xfrm>
          <a:prstGeom prst="rect">
            <a:avLst/>
          </a:prstGeom>
          <a:noFill/>
          <a:ln>
            <a:noFill/>
          </a:ln>
          <a:effectLst>
            <a:outerShdw dist="25400" dir="54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-4114800" y="8133362"/>
            <a:ext cx="3675062" cy="3041650"/>
            <a:chOff x="98711832" y="110425712"/>
            <a:chExt cx="3676023" cy="3042975"/>
          </a:xfrm>
        </p:grpSpPr>
        <p:sp>
          <p:nvSpPr>
            <p:cNvPr id="8" name="Rectangle 33"/>
            <p:cNvSpPr>
              <a:spLocks noChangeArrowheads="1"/>
            </p:cNvSpPr>
            <p:nvPr/>
          </p:nvSpPr>
          <p:spPr bwMode="auto">
            <a:xfrm>
              <a:off x="98711832" y="110425712"/>
              <a:ext cx="3676023" cy="3042975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58" name="Picture 34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0881" y="110461722"/>
              <a:ext cx="3600489" cy="29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168">
            <a:off x="12535012" y="3366125"/>
            <a:ext cx="1839912" cy="1317625"/>
          </a:xfrm>
          <a:prstGeom prst="rect">
            <a:avLst/>
          </a:prstGeom>
          <a:noFill/>
          <a:ln>
            <a:noFill/>
          </a:ln>
          <a:effectLst>
            <a:outerShdw dist="35921" dir="8100000" algn="ctr" rotWithShape="0">
              <a:srgbClr val="26262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96" y="3302885"/>
            <a:ext cx="3108326" cy="310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19600" y="0"/>
            <a:ext cx="4828549" cy="2549857"/>
            <a:chOff x="-3548343" y="1728113"/>
            <a:chExt cx="4828549" cy="2549857"/>
          </a:xfrm>
        </p:grpSpPr>
        <p:pic>
          <p:nvPicPr>
            <p:cNvPr id="1060" name="Picture 3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6928">
              <a:off x="-3548343" y="1728113"/>
              <a:ext cx="4828549" cy="2549857"/>
            </a:xfrm>
            <a:prstGeom prst="rect">
              <a:avLst/>
            </a:prstGeom>
            <a:noFill/>
            <a:ln>
              <a:noFill/>
            </a:ln>
            <a:effectLst>
              <a:outerShdw dist="38100" dir="5400000" algn="ctr" rotWithShape="0">
                <a:srgbClr val="262626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20571623">
              <a:off x="-2949310" y="2494162"/>
              <a:ext cx="32404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00"/>
                  </a:solidFill>
                  <a:latin typeface="Corbel" panose="020B0503020204020204" pitchFamily="34" charset="0"/>
                </a:rPr>
                <a:t>What </a:t>
              </a:r>
              <a:r>
                <a:rPr lang="en-US" sz="3200" i="1" u="sng" dirty="0" smtClean="0">
                  <a:solidFill>
                    <a:srgbClr val="FFFF00"/>
                  </a:solidFill>
                  <a:latin typeface="Corbel" panose="020B0503020204020204" pitchFamily="34" charset="0"/>
                </a:rPr>
                <a:t>is</a:t>
              </a:r>
              <a:r>
                <a:rPr lang="en-US" sz="3200" dirty="0" smtClean="0">
                  <a:solidFill>
                    <a:srgbClr val="FFFF00"/>
                  </a:solidFill>
                  <a:latin typeface="Corbel" panose="020B0503020204020204" pitchFamily="34" charset="0"/>
                </a:rPr>
                <a:t> a </a:t>
              </a:r>
            </a:p>
            <a:p>
              <a:pPr algn="ctr"/>
              <a:r>
                <a:rPr lang="en-US" sz="3200" dirty="0" smtClean="0">
                  <a:solidFill>
                    <a:srgbClr val="FFFF00"/>
                  </a:solidFill>
                  <a:latin typeface="Corbel" panose="020B0503020204020204" pitchFamily="34" charset="0"/>
                </a:rPr>
                <a:t>graphic novel?</a:t>
              </a:r>
              <a:endParaRPr lang="en-US" sz="3200" dirty="0">
                <a:solidFill>
                  <a:srgbClr val="FFFF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36039" y="1333432"/>
            <a:ext cx="5047698" cy="3014861"/>
            <a:chOff x="-36039" y="1333432"/>
            <a:chExt cx="5047698" cy="3014861"/>
          </a:xfrm>
        </p:grpSpPr>
        <p:pic>
          <p:nvPicPr>
            <p:cNvPr id="1061" name="Picture 37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18" b="-926"/>
            <a:stretch>
              <a:fillRect/>
            </a:stretch>
          </p:blipFill>
          <p:spPr bwMode="auto">
            <a:xfrm rot="954630">
              <a:off x="-36039" y="1333432"/>
              <a:ext cx="5047698" cy="3014861"/>
            </a:xfrm>
            <a:prstGeom prst="rect">
              <a:avLst/>
            </a:prstGeom>
            <a:noFill/>
            <a:ln>
              <a:noFill/>
            </a:ln>
            <a:effectLst>
              <a:outerShdw dist="45791" dir="7421404" algn="ctr" rotWithShape="0">
                <a:srgbClr val="262626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4056" y="1700124"/>
              <a:ext cx="42441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F0"/>
                  </a:solidFill>
                  <a:latin typeface="Corbel" panose="020B0503020204020204" pitchFamily="34" charset="0"/>
                </a:rPr>
                <a:t>“Sequential Art.”</a:t>
              </a:r>
            </a:p>
            <a:p>
              <a:pPr algn="ctr"/>
              <a:r>
                <a:rPr lang="en-US" b="1" i="1" dirty="0" smtClean="0">
                  <a:solidFill>
                    <a:srgbClr val="00B0F0"/>
                  </a:solidFill>
                  <a:latin typeface="Corbel" panose="020B0503020204020204" pitchFamily="34" charset="0"/>
                </a:rPr>
                <a:t> </a:t>
              </a:r>
              <a:r>
                <a:rPr lang="en-US" i="1" dirty="0" smtClean="0">
                  <a:solidFill>
                    <a:srgbClr val="00B0F0"/>
                  </a:solidFill>
                  <a:latin typeface="Corbel" panose="020B0503020204020204" pitchFamily="34" charset="0"/>
                </a:rPr>
                <a:t>vs</a:t>
              </a:r>
              <a:r>
                <a:rPr lang="en-US" dirty="0" smtClean="0">
                  <a:solidFill>
                    <a:srgbClr val="00B0F0"/>
                  </a:solidFill>
                  <a:latin typeface="Corbel" panose="020B0503020204020204" pitchFamily="34" charset="0"/>
                </a:rPr>
                <a:t>. </a:t>
              </a:r>
            </a:p>
            <a:p>
              <a:pPr algn="ctr"/>
              <a:r>
                <a:rPr lang="en-US" b="1" dirty="0" smtClean="0">
                  <a:solidFill>
                    <a:srgbClr val="00B0F0"/>
                  </a:solidFill>
                  <a:latin typeface="Corbel" panose="020B0503020204020204" pitchFamily="34" charset="0"/>
                </a:rPr>
                <a:t>“Juxtaposed pictorial and other images in deliberate sequence, intended to convey information and/or produce an aesthetic response  in the viewer.”</a:t>
              </a:r>
              <a:endParaRPr lang="en-US" b="1" dirty="0">
                <a:solidFill>
                  <a:srgbClr val="00B0F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7899" y="4558391"/>
            <a:ext cx="3965501" cy="2048390"/>
            <a:chOff x="377899" y="4558391"/>
            <a:chExt cx="3965501" cy="204839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99" y="4558391"/>
              <a:ext cx="3965501" cy="2048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044496" y="4982421"/>
              <a:ext cx="2971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Corbel" panose="020B0503020204020204" pitchFamily="34" charset="0"/>
                </a:rPr>
                <a:t>History</a:t>
              </a:r>
              <a:r>
                <a:rPr lang="en-US" dirty="0" smtClean="0">
                  <a:solidFill>
                    <a:srgbClr val="00B0F0"/>
                  </a:solidFill>
                  <a:latin typeface="Corbel" panose="020B0503020204020204" pitchFamily="34" charset="0"/>
                </a:rPr>
                <a:t> dates back to the 1000s. A manuscript discovered by Cortes in 1519 dates back to 1049.</a:t>
              </a:r>
              <a:endParaRPr lang="en-US" dirty="0">
                <a:solidFill>
                  <a:srgbClr val="00B0F0"/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44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533400"/>
            <a:ext cx="4040188" cy="6397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C000"/>
                </a:solidFill>
                <a:latin typeface="Relish Pro" pitchFamily="50" charset="0"/>
              </a:rPr>
              <a:t>Comic Books</a:t>
            </a:r>
            <a:endParaRPr lang="en-US" sz="3600" dirty="0">
              <a:solidFill>
                <a:srgbClr val="FFC000"/>
              </a:solidFill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447800"/>
            <a:ext cx="4572000" cy="46783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Single issues (serialized)</a:t>
            </a:r>
            <a:endParaRPr lang="en-US" sz="2800" dirty="0">
              <a:latin typeface="Corbel" panose="020B0503020204020204" pitchFamily="34" charset="0"/>
            </a:endParaRPr>
          </a:p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Around 20 pages long</a:t>
            </a:r>
          </a:p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Started in 1933 (U.S.)</a:t>
            </a:r>
          </a:p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Exclusively fiction</a:t>
            </a:r>
          </a:p>
          <a:p>
            <a:pPr marL="0" indent="0" algn="ctr">
              <a:buNone/>
            </a:pPr>
            <a:endParaRPr lang="en-US" sz="3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233">
            <a:off x="298127" y="3568972"/>
            <a:ext cx="437400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8200" y="533400"/>
            <a:ext cx="4191000" cy="6397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C000"/>
                </a:solidFill>
                <a:latin typeface="Relish Pro" pitchFamily="50" charset="0"/>
              </a:rPr>
              <a:t>Graphic Novels</a:t>
            </a:r>
            <a:endParaRPr lang="en-US" sz="3600" dirty="0">
              <a:solidFill>
                <a:srgbClr val="FFC000"/>
              </a:solidFill>
              <a:latin typeface="Relish Pro" pitchFamily="50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495800" y="1447800"/>
            <a:ext cx="4572000" cy="472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Stand-alone or collected serialized works</a:t>
            </a:r>
          </a:p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50 – 1000+ pages long</a:t>
            </a:r>
          </a:p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Origins in the 1960s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endParaRPr lang="en-US" sz="3600" dirty="0" smtClean="0"/>
          </a:p>
        </p:txBody>
      </p:sp>
      <p:sp>
        <p:nvSpPr>
          <p:cNvPr id="7" name="TextBox 6"/>
          <p:cNvSpPr txBox="1"/>
          <p:nvPr/>
        </p:nvSpPr>
        <p:spPr>
          <a:xfrm rot="20252574">
            <a:off x="992269" y="4369696"/>
            <a:ext cx="30422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Levenim MT" panose="02010502060101010101" pitchFamily="2" charset="-79"/>
              </a:rPr>
              <a:t>Not to be confused with </a:t>
            </a:r>
            <a:r>
              <a:rPr lang="en-US" sz="2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Levenim MT" panose="02010502060101010101" pitchFamily="2" charset="-79"/>
              </a:rPr>
              <a:t>comic strips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Levenim MT" panose="02010502060101010101" pitchFamily="2" charset="-79"/>
              </a:rPr>
              <a:t>, which are found in newspapers and magazines</a:t>
            </a:r>
            <a:endParaRPr lang="en-US" sz="2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Levenim MT" panose="02010502060101010101" pitchFamily="2" charset="-79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153">
            <a:off x="4665688" y="3171953"/>
            <a:ext cx="4356478" cy="354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712287">
            <a:off x="5550208" y="4443375"/>
            <a:ext cx="2627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Levenim MT" panose="02010502060101010101" pitchFamily="2" charset="-79"/>
              </a:rPr>
              <a:t>Can be works of fiction or non-fiction</a:t>
            </a:r>
            <a:endParaRPr lang="en-US" sz="2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73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914306"/>
          </a:xfrm>
        </p:spPr>
        <p:txBody>
          <a:bodyPr>
            <a:noAutofit/>
          </a:bodyPr>
          <a:lstStyle/>
          <a:p>
            <a:pPr algn="ctr"/>
            <a:r>
              <a:rPr lang="en-US" sz="4100" dirty="0" smtClean="0">
                <a:latin typeface="Relish Pro" pitchFamily="50" charset="0"/>
              </a:rPr>
              <a:t>How to Read a graphic novel: Panels I - order</a:t>
            </a:r>
            <a:r>
              <a:rPr lang="en-US" sz="4200" dirty="0" smtClean="0">
                <a:latin typeface="Relish Pro" pitchFamily="50" charset="0"/>
              </a:rPr>
              <a:t/>
            </a:r>
            <a:br>
              <a:rPr lang="en-US" sz="4200" dirty="0" smtClean="0">
                <a:latin typeface="Relish Pro" pitchFamily="50" charset="0"/>
              </a:rPr>
            </a:br>
            <a:endParaRPr lang="en-US" sz="4200" dirty="0">
              <a:latin typeface="Relish Pro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" b="3205"/>
          <a:stretch/>
        </p:blipFill>
        <p:spPr>
          <a:xfrm rot="5400000">
            <a:off x="2298699" y="88900"/>
            <a:ext cx="4800600" cy="76708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441960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209800" y="1828800"/>
            <a:ext cx="4572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895600" y="182880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882900" y="236220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276600" y="2019300"/>
            <a:ext cx="4572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438400" y="3009900"/>
            <a:ext cx="137160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96000" y="3333750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162800" y="3276600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15200" y="4114800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86400" y="5029200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486400" y="5791200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48400" y="6019800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858000" y="3810000"/>
            <a:ext cx="9144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257800" y="4521993"/>
            <a:ext cx="2514600" cy="5072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181600" y="5486400"/>
            <a:ext cx="9144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60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94"/>
            <a:ext cx="9144000" cy="1082488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Relish Pro" pitchFamily="50" charset="0"/>
              </a:rPr>
              <a:t>Familiarity with the type</a:t>
            </a:r>
            <a:endParaRPr lang="en-US" sz="44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Corbel" panose="020B0503020204020204" pitchFamily="34" charset="0"/>
              </a:rPr>
              <a:t>Who here has had an experience, personal or otherwise, with comics and/or GNs?</a:t>
            </a:r>
          </a:p>
          <a:p>
            <a:endParaRPr lang="en-US" sz="3000" dirty="0" smtClean="0">
              <a:latin typeface="Corbel" panose="020B0503020204020204" pitchFamily="34" charset="0"/>
            </a:endParaRPr>
          </a:p>
          <a:p>
            <a:r>
              <a:rPr lang="en-US" sz="3000" dirty="0" smtClean="0">
                <a:latin typeface="Corbel" panose="020B0503020204020204" pitchFamily="34" charset="0"/>
              </a:rPr>
              <a:t>What comes to mind when you think of “comics” or “graphic novels”.</a:t>
            </a:r>
          </a:p>
          <a:p>
            <a:endParaRPr lang="en-US" sz="3000" dirty="0" smtClean="0">
              <a:latin typeface="Corbel" panose="020B0503020204020204" pitchFamily="34" charset="0"/>
            </a:endParaRPr>
          </a:p>
          <a:p>
            <a:r>
              <a:rPr lang="en-US" sz="3000" dirty="0" smtClean="0">
                <a:latin typeface="Corbel" panose="020B0503020204020204" pitchFamily="34" charset="0"/>
              </a:rPr>
              <a:t>Playing against type.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00600"/>
            <a:ext cx="3554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95300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792200" y="1219200"/>
            <a:ext cx="1447800" cy="568285"/>
            <a:chOff x="7035800" y="5506521"/>
            <a:chExt cx="1447800" cy="568285"/>
          </a:xfrm>
        </p:grpSpPr>
        <p:sp>
          <p:nvSpPr>
            <p:cNvPr id="5" name="TextBox 4"/>
            <p:cNvSpPr txBox="1"/>
            <p:nvPr/>
          </p:nvSpPr>
          <p:spPr>
            <a:xfrm>
              <a:off x="7035800" y="5705474"/>
              <a:ext cx="144780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erlin Sans FB Demi" panose="020E0802020502020306" pitchFamily="34" charset="0"/>
                </a:rPr>
                <a:t>Everyday</a:t>
              </a:r>
              <a:endParaRPr lang="en-US" b="1" dirty="0">
                <a:latin typeface="Berlin Sans FB Demi" panose="020E0802020502020306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67600" y="5506521"/>
              <a:ext cx="609600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Berlin Sans FB Demi" panose="020E0802020502020306" pitchFamily="34" charset="0"/>
                </a:rPr>
                <a:t>The</a:t>
              </a:r>
              <a:endParaRPr lang="en-US" sz="1400" b="1" dirty="0">
                <a:latin typeface="Berlin Sans FB Demi" panose="020E08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75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914306"/>
          </a:xfrm>
        </p:spPr>
        <p:txBody>
          <a:bodyPr>
            <a:noAutofit/>
          </a:bodyPr>
          <a:lstStyle/>
          <a:p>
            <a:pPr algn="ctr"/>
            <a:r>
              <a:rPr lang="en-US" sz="4100" dirty="0" smtClean="0">
                <a:latin typeface="Relish Pro" pitchFamily="50" charset="0"/>
              </a:rPr>
              <a:t>How to Read a graphic novel: Text Bubbles I - basics</a:t>
            </a:r>
            <a:r>
              <a:rPr lang="en-US" sz="4200" dirty="0" smtClean="0">
                <a:latin typeface="Relish Pro" pitchFamily="50" charset="0"/>
              </a:rPr>
              <a:t/>
            </a:r>
            <a:br>
              <a:rPr lang="en-US" sz="4200" dirty="0" smtClean="0">
                <a:latin typeface="Relish Pro" pitchFamily="50" charset="0"/>
              </a:rPr>
            </a:br>
            <a:endParaRPr lang="en-US" sz="4200" dirty="0">
              <a:latin typeface="Relish Pro" pitchFamily="50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441960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3354" b="45966"/>
          <a:stretch/>
        </p:blipFill>
        <p:spPr>
          <a:xfrm rot="5400000">
            <a:off x="2031146" y="1893154"/>
            <a:ext cx="4853108" cy="4038601"/>
          </a:xfrm>
        </p:spPr>
      </p:pic>
      <p:cxnSp>
        <p:nvCxnSpPr>
          <p:cNvPr id="16" name="Straight Arrow Connector 15"/>
          <p:cNvCxnSpPr/>
          <p:nvPr/>
        </p:nvCxnSpPr>
        <p:spPr>
          <a:xfrm flipV="1">
            <a:off x="1905000" y="2171700"/>
            <a:ext cx="1371600" cy="41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905000" y="1828800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715000" y="4419600"/>
            <a:ext cx="1371600" cy="689768"/>
            <a:chOff x="5715000" y="4419600"/>
            <a:chExt cx="1371600" cy="689768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6299200" y="4606131"/>
              <a:ext cx="381000" cy="5032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5715000" y="4419600"/>
              <a:ext cx="1371600" cy="6477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/>
          <p:cNvCxnSpPr/>
          <p:nvPr/>
        </p:nvCxnSpPr>
        <p:spPr>
          <a:xfrm flipV="1">
            <a:off x="2057400" y="3581400"/>
            <a:ext cx="1828800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172200" y="2983707"/>
            <a:ext cx="1092200" cy="921543"/>
            <a:chOff x="6172200" y="2983707"/>
            <a:chExt cx="1092200" cy="921543"/>
          </a:xfrm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6350000" y="2983707"/>
              <a:ext cx="914400" cy="304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6172200" y="2983707"/>
              <a:ext cx="1092200" cy="9215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85800" y="15126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Corbel" panose="020B0503020204020204" pitchFamily="34" charset="0"/>
              </a:rPr>
              <a:t>Narration, inner thoughts</a:t>
            </a:r>
            <a:endParaRPr lang="en-US" dirty="0">
              <a:solidFill>
                <a:srgbClr val="FFC000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8300" y="2507337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Corbel" panose="020B0503020204020204" pitchFamily="34" charset="0"/>
              </a:rPr>
              <a:t>Standard dialog</a:t>
            </a:r>
            <a:endParaRPr lang="en-US" dirty="0">
              <a:solidFill>
                <a:srgbClr val="FFC000"/>
              </a:solidFill>
              <a:latin typeface="Corbel" panose="020B05030202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3797300"/>
            <a:ext cx="193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Corbel" panose="020B0503020204020204" pitchFamily="34" charset="0"/>
              </a:rPr>
              <a:t>Emotion, variation</a:t>
            </a:r>
            <a:endParaRPr lang="en-US" dirty="0">
              <a:solidFill>
                <a:srgbClr val="FFC000"/>
              </a:solidFill>
              <a:latin typeface="Corbel" panose="020B05030202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99300" y="2660541"/>
            <a:ext cx="193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Corbel" panose="020B0503020204020204" pitchFamily="34" charset="0"/>
              </a:rPr>
              <a:t>Exclamation, extreme emotion</a:t>
            </a:r>
            <a:endParaRPr lang="en-US" dirty="0">
              <a:solidFill>
                <a:srgbClr val="FFC000"/>
              </a:solidFill>
              <a:latin typeface="Corbel" panose="020B05030202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38975" y="4234934"/>
            <a:ext cx="193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Corbel" panose="020B0503020204020204" pitchFamily="34" charset="0"/>
              </a:rPr>
              <a:t>Noise, shouting</a:t>
            </a:r>
            <a:endParaRPr lang="en-US" dirty="0">
              <a:solidFill>
                <a:srgbClr val="FFC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35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29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914306"/>
          </a:xfrm>
        </p:spPr>
        <p:txBody>
          <a:bodyPr>
            <a:noAutofit/>
          </a:bodyPr>
          <a:lstStyle/>
          <a:p>
            <a:pPr algn="ctr"/>
            <a:r>
              <a:rPr lang="en-US" sz="4100" dirty="0" smtClean="0">
                <a:latin typeface="Relish Pro" pitchFamily="50" charset="0"/>
              </a:rPr>
              <a:t>How to Read a graphic novel: Text Bubbles II - extension</a:t>
            </a:r>
            <a:r>
              <a:rPr lang="en-US" sz="4200" dirty="0" smtClean="0">
                <a:latin typeface="Relish Pro" pitchFamily="50" charset="0"/>
              </a:rPr>
              <a:t/>
            </a:r>
            <a:br>
              <a:rPr lang="en-US" sz="4200" dirty="0" smtClean="0">
                <a:latin typeface="Relish Pro" pitchFamily="50" charset="0"/>
              </a:rPr>
            </a:br>
            <a:endParaRPr lang="en-US" sz="4200" dirty="0">
              <a:latin typeface="Relish Pro" pitchFamily="50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441960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5051"/>
          <a:stretch/>
        </p:blipFill>
        <p:spPr>
          <a:xfrm>
            <a:off x="2590800" y="1485900"/>
            <a:ext cx="3886200" cy="5087455"/>
          </a:xfrm>
        </p:spPr>
      </p:pic>
      <p:grpSp>
        <p:nvGrpSpPr>
          <p:cNvPr id="15" name="Group 14"/>
          <p:cNvGrpSpPr/>
          <p:nvPr/>
        </p:nvGrpSpPr>
        <p:grpSpPr>
          <a:xfrm>
            <a:off x="1524000" y="1701403"/>
            <a:ext cx="1981200" cy="1117997"/>
            <a:chOff x="1524000" y="1701403"/>
            <a:chExt cx="1981200" cy="1117997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524000" y="1701403"/>
              <a:ext cx="1447800" cy="990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790700" y="2514600"/>
              <a:ext cx="1714500" cy="304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57200" y="2692003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Corbel" panose="020B0503020204020204" pitchFamily="34" charset="0"/>
              </a:rPr>
              <a:t>As an expression of the character.</a:t>
            </a:r>
            <a:endParaRPr lang="en-US" b="1" dirty="0">
              <a:solidFill>
                <a:srgbClr val="FFC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0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914306"/>
          </a:xfrm>
        </p:spPr>
        <p:txBody>
          <a:bodyPr>
            <a:noAutofit/>
          </a:bodyPr>
          <a:lstStyle/>
          <a:p>
            <a:pPr algn="ctr"/>
            <a:r>
              <a:rPr lang="en-US" sz="4100" dirty="0" smtClean="0">
                <a:latin typeface="Relish Pro" pitchFamily="50" charset="0"/>
              </a:rPr>
              <a:t>How to Read a graphic novel: Art &amp; Imagery</a:t>
            </a:r>
            <a:r>
              <a:rPr lang="en-US" sz="4200" dirty="0" smtClean="0">
                <a:latin typeface="Relish Pro" pitchFamily="50" charset="0"/>
              </a:rPr>
              <a:t/>
            </a:r>
            <a:br>
              <a:rPr lang="en-US" sz="4200" dirty="0" smtClean="0">
                <a:latin typeface="Relish Pro" pitchFamily="50" charset="0"/>
              </a:rPr>
            </a:br>
            <a:endParaRPr lang="en-US" sz="4200" dirty="0">
              <a:latin typeface="Relish Pro" pitchFamily="50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441960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8603" y="284597"/>
            <a:ext cx="4572000" cy="7355606"/>
          </a:xfrm>
        </p:spPr>
      </p:pic>
    </p:spTree>
    <p:extLst>
      <p:ext uri="{BB962C8B-B14F-4D97-AF65-F5344CB8AC3E}">
        <p14:creationId xmlns:p14="http://schemas.microsoft.com/office/powerpoint/2010/main" val="88453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685800"/>
            <a:ext cx="9296400" cy="914306"/>
          </a:xfrm>
        </p:spPr>
        <p:txBody>
          <a:bodyPr>
            <a:noAutofit/>
          </a:bodyPr>
          <a:lstStyle/>
          <a:p>
            <a:pPr algn="ctr"/>
            <a:r>
              <a:rPr lang="en-US" sz="4100" dirty="0" smtClean="0">
                <a:latin typeface="Relish Pro" pitchFamily="50" charset="0"/>
              </a:rPr>
              <a:t>How to Read a graphic novel: </a:t>
            </a:r>
            <a:r>
              <a:rPr lang="en-US" sz="4000" dirty="0" smtClean="0">
                <a:latin typeface="Relish Pro" pitchFamily="50" charset="0"/>
              </a:rPr>
              <a:t>Panels II – the space between</a:t>
            </a:r>
            <a:br>
              <a:rPr lang="en-US" sz="4000" dirty="0" smtClean="0">
                <a:latin typeface="Relish Pro" pitchFamily="50" charset="0"/>
              </a:rPr>
            </a:br>
            <a:endParaRPr lang="en-US" sz="4200" dirty="0">
              <a:latin typeface="Relish Pro" pitchFamily="50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441960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t="4993" r="19331" b="10995"/>
          <a:stretch/>
        </p:blipFill>
        <p:spPr>
          <a:xfrm>
            <a:off x="2590800" y="1492250"/>
            <a:ext cx="4038600" cy="5219700"/>
          </a:xfrm>
        </p:spPr>
      </p:pic>
      <p:grpSp>
        <p:nvGrpSpPr>
          <p:cNvPr id="15" name="Group 14"/>
          <p:cNvGrpSpPr/>
          <p:nvPr/>
        </p:nvGrpSpPr>
        <p:grpSpPr>
          <a:xfrm>
            <a:off x="-2438400" y="1269801"/>
            <a:ext cx="1981200" cy="1117997"/>
            <a:chOff x="1524000" y="1701403"/>
            <a:chExt cx="1981200" cy="1117997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524000" y="1701403"/>
              <a:ext cx="1447800" cy="990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790700" y="2514600"/>
              <a:ext cx="1714500" cy="304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" name="Straight Connector 3"/>
          <p:cNvCxnSpPr/>
          <p:nvPr/>
        </p:nvCxnSpPr>
        <p:spPr>
          <a:xfrm>
            <a:off x="5257800" y="1492250"/>
            <a:ext cx="0" cy="16637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262562" y="3213100"/>
            <a:ext cx="0" cy="1663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14774" y="3213100"/>
            <a:ext cx="0" cy="1676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919537" y="4953000"/>
            <a:ext cx="0" cy="16637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3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1082488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Relish Pro" pitchFamily="50" charset="0"/>
              </a:rPr>
              <a:t>QUESTIONS or: </a:t>
            </a:r>
            <a:r>
              <a:rPr lang="en-US" sz="4900" dirty="0" smtClean="0">
                <a:latin typeface="Relish Pro" pitchFamily="50" charset="0"/>
              </a:rPr>
              <a:t/>
            </a:r>
            <a:br>
              <a:rPr lang="en-US" sz="4900" dirty="0" smtClean="0">
                <a:latin typeface="Relish Pro" pitchFamily="50" charset="0"/>
              </a:rPr>
            </a:br>
            <a:endParaRPr lang="en-US" sz="49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1430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2600" b="1" dirty="0">
                <a:solidFill>
                  <a:srgbClr val="FFC000"/>
                </a:solidFill>
                <a:latin typeface="Relish Pro" pitchFamily="50" charset="0"/>
              </a:rPr>
              <a:t>“I was okay at first but now I want to </a:t>
            </a:r>
            <a:r>
              <a:rPr lang="en-US" sz="2600" b="1" dirty="0" smtClean="0">
                <a:solidFill>
                  <a:srgbClr val="FFC000"/>
                </a:solidFill>
                <a:latin typeface="Relish Pro" pitchFamily="50" charset="0"/>
              </a:rPr>
              <a:t>leave…”</a:t>
            </a:r>
            <a:endParaRPr lang="en-US" sz="2600" b="1" dirty="0">
              <a:solidFill>
                <a:srgbClr val="FFC000"/>
              </a:solidFill>
            </a:endParaRPr>
          </a:p>
          <a:p>
            <a:pPr algn="ctr"/>
            <a:endParaRPr lang="en-US" sz="2600" b="1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7" y="2590800"/>
            <a:ext cx="3955453" cy="395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71" y="2143314"/>
            <a:ext cx="5344309" cy="43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3694194"/>
            <a:ext cx="1600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???</a:t>
            </a:r>
            <a:endParaRPr lang="en-US" sz="7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1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Dat-1\lib-data\Publications\Marketing\Source_Files\Programming Team\SRC2015\Graphics\girlhe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29">
            <a:off x="16626654" y="-1183332"/>
            <a:ext cx="1521292" cy="189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Dat-1\lib-data\Publications\Marketing\Source_Files\Programming Team\SRC2015\Graphics\Cloud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545" y="-241004"/>
            <a:ext cx="3047190" cy="31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Dat-1\lib-data\Publications\Marketing\Source_Files\Programming Team\SRC2015\Graphics\Cloud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3810" flipH="1">
            <a:off x="12610779" y="-347721"/>
            <a:ext cx="3853292" cy="30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Dat-1\lib-data\Publications\Marketing\Source_Files\Programming Team\SRC2015\Graphics\BA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48876" y="2892720"/>
            <a:ext cx="2447924" cy="113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Dat-1\lib-data\Publications\Marketing\Source_Files\Programming Team\SRC2015\Graphics\boyhe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237" y="1326322"/>
            <a:ext cx="3112344" cy="32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Dat-1\lib-data\Publications\Marketing\Source_Files\Programming Team\SRC2015\Graphics\Title-page_clou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450" y="-2837605"/>
            <a:ext cx="2476500" cy="25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434">
            <a:off x="13880887" y="4162568"/>
            <a:ext cx="2841625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2131933" y="-2837605"/>
            <a:ext cx="1963737" cy="1965325"/>
            <a:chOff x="108953428" y="108162012"/>
            <a:chExt cx="1962830" cy="1966020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53428" y="108162012"/>
              <a:ext cx="1962830" cy="1966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36873">
              <a:off x="109403153" y="108656892"/>
              <a:ext cx="1045000" cy="986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781" y="5163282"/>
            <a:ext cx="3482976" cy="1247928"/>
          </a:xfrm>
          <a:prstGeom prst="rect">
            <a:avLst/>
          </a:prstGeom>
          <a:noFill/>
          <a:ln w="38100" algn="in">
            <a:solidFill>
              <a:srgbClr val="221F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76">
            <a:off x="10074275" y="-1958131"/>
            <a:ext cx="1949450" cy="206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9186">
            <a:off x="10191553" y="9980780"/>
            <a:ext cx="3381375" cy="1592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106">
            <a:off x="10158875" y="8634325"/>
            <a:ext cx="3313156" cy="15414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295" y="5965485"/>
            <a:ext cx="4027487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425" y="7260091"/>
            <a:ext cx="2108200" cy="2109787"/>
          </a:xfrm>
          <a:prstGeom prst="rect">
            <a:avLst/>
          </a:prstGeom>
          <a:noFill/>
          <a:ln w="38100" algn="in">
            <a:solidFill>
              <a:srgbClr val="221F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263" y="9753599"/>
            <a:ext cx="2128837" cy="2128838"/>
          </a:xfrm>
          <a:prstGeom prst="rect">
            <a:avLst/>
          </a:prstGeom>
          <a:noFill/>
          <a:ln w="38100" algn="in">
            <a:solidFill>
              <a:srgbClr val="221F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31" y="10233888"/>
            <a:ext cx="3661354" cy="17026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099">
            <a:off x="6318061" y="9101689"/>
            <a:ext cx="3576638" cy="1647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7362" y="5787246"/>
            <a:ext cx="344805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31" name="Group 25"/>
          <p:cNvGrpSpPr>
            <a:grpSpLocks/>
          </p:cNvGrpSpPr>
          <p:nvPr/>
        </p:nvGrpSpPr>
        <p:grpSpPr bwMode="auto">
          <a:xfrm>
            <a:off x="-152400" y="8123405"/>
            <a:ext cx="5285050" cy="5307012"/>
            <a:chOff x="114310026" y="105466208"/>
            <a:chExt cx="7258213" cy="7288131"/>
          </a:xfrm>
        </p:grpSpPr>
        <p:sp>
          <p:nvSpPr>
            <p:cNvPr id="32" name="Rectangle 26"/>
            <p:cNvSpPr>
              <a:spLocks noChangeArrowheads="1"/>
            </p:cNvSpPr>
            <p:nvPr/>
          </p:nvSpPr>
          <p:spPr bwMode="auto">
            <a:xfrm>
              <a:off x="114310026" y="105466208"/>
              <a:ext cx="7258213" cy="7288131"/>
            </a:xfrm>
            <a:prstGeom prst="rect">
              <a:avLst/>
            </a:prstGeom>
            <a:solidFill>
              <a:srgbClr val="17375E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" name="Picture 2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36837" y="105500835"/>
              <a:ext cx="7198237" cy="7217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6124">
            <a:off x="6159462" y="11963603"/>
            <a:ext cx="2573337" cy="1196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592" y="9122490"/>
            <a:ext cx="3461716" cy="16062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641">
            <a:off x="11120399" y="11768340"/>
            <a:ext cx="2820988" cy="119538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8370">
            <a:off x="6568462" y="7763751"/>
            <a:ext cx="2951162" cy="1587500"/>
          </a:xfrm>
          <a:prstGeom prst="rect">
            <a:avLst/>
          </a:prstGeom>
          <a:noFill/>
          <a:ln>
            <a:noFill/>
          </a:ln>
          <a:effectLst>
            <a:outerShdw dist="25400" dir="5400000" algn="ctr" rotWithShape="0">
              <a:srgbClr val="221F1E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-4114800" y="8133362"/>
            <a:ext cx="3675062" cy="3041650"/>
            <a:chOff x="98711832" y="110425712"/>
            <a:chExt cx="3676023" cy="3042975"/>
          </a:xfrm>
        </p:grpSpPr>
        <p:sp>
          <p:nvSpPr>
            <p:cNvPr id="8" name="Rectangle 33"/>
            <p:cNvSpPr>
              <a:spLocks noChangeArrowheads="1"/>
            </p:cNvSpPr>
            <p:nvPr/>
          </p:nvSpPr>
          <p:spPr bwMode="auto">
            <a:xfrm>
              <a:off x="98711832" y="110425712"/>
              <a:ext cx="3676023" cy="3042975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58" name="Picture 34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0881" y="110461722"/>
              <a:ext cx="3600489" cy="29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168">
            <a:off x="12535012" y="3366125"/>
            <a:ext cx="1839912" cy="1317625"/>
          </a:xfrm>
          <a:prstGeom prst="rect">
            <a:avLst/>
          </a:prstGeom>
          <a:noFill/>
          <a:ln>
            <a:noFill/>
          </a:ln>
          <a:effectLst>
            <a:outerShdw dist="35921" dir="8100000" algn="ctr" rotWithShape="0">
              <a:srgbClr val="26262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6850" y="2508895"/>
            <a:ext cx="3139842" cy="43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 rot="550308">
            <a:off x="266484" y="-19154"/>
            <a:ext cx="8946411" cy="2648587"/>
            <a:chOff x="-3911462" y="1760945"/>
            <a:chExt cx="5198663" cy="2760581"/>
          </a:xfrm>
        </p:grpSpPr>
        <p:pic>
          <p:nvPicPr>
            <p:cNvPr id="1060" name="Picture 3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6928">
              <a:off x="-3911462" y="1760945"/>
              <a:ext cx="5198663" cy="2480140"/>
            </a:xfrm>
            <a:prstGeom prst="rect">
              <a:avLst/>
            </a:prstGeom>
            <a:noFill/>
            <a:ln>
              <a:noFill/>
            </a:ln>
            <a:effectLst>
              <a:outerShdw dist="38100" dir="5400000" algn="ctr" rotWithShape="0">
                <a:srgbClr val="262626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21010921">
              <a:off x="-3235755" y="2459423"/>
              <a:ext cx="32404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rgbClr val="FFFF00"/>
                  </a:solidFill>
                  <a:latin typeface="Corbel" panose="020B0503020204020204" pitchFamily="34" charset="0"/>
                </a:rPr>
                <a:t>Maus</a:t>
              </a:r>
              <a:r>
                <a:rPr lang="en-US" sz="3200" dirty="0" smtClean="0">
                  <a:solidFill>
                    <a:srgbClr val="FFFF00"/>
                  </a:solidFill>
                  <a:latin typeface="Corbel" panose="020B0503020204020204" pitchFamily="34" charset="0"/>
                </a:rPr>
                <a:t>: A survivor’s Tale</a:t>
              </a:r>
            </a:p>
            <a:p>
              <a:pPr algn="ctr"/>
              <a:r>
                <a:rPr lang="en-US" sz="3200" dirty="0" smtClean="0">
                  <a:solidFill>
                    <a:srgbClr val="FFFF00"/>
                  </a:solidFill>
                  <a:latin typeface="Corbel" panose="020B0503020204020204" pitchFamily="34" charset="0"/>
                </a:rPr>
                <a:t>Book I – My Father Bleeds History</a:t>
              </a:r>
              <a:endParaRPr lang="en-US" sz="3200" dirty="0">
                <a:solidFill>
                  <a:srgbClr val="FFFF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7939" y="2242244"/>
            <a:ext cx="5047698" cy="3014861"/>
            <a:chOff x="557939" y="2242244"/>
            <a:chExt cx="5047698" cy="3014861"/>
          </a:xfrm>
        </p:grpSpPr>
        <p:pic>
          <p:nvPicPr>
            <p:cNvPr id="1061" name="Picture 37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18" b="-926"/>
            <a:stretch>
              <a:fillRect/>
            </a:stretch>
          </p:blipFill>
          <p:spPr bwMode="auto">
            <a:xfrm rot="592768">
              <a:off x="557939" y="2242244"/>
              <a:ext cx="5047698" cy="3014861"/>
            </a:xfrm>
            <a:prstGeom prst="rect">
              <a:avLst/>
            </a:prstGeom>
            <a:noFill/>
            <a:ln>
              <a:noFill/>
            </a:ln>
            <a:effectLst>
              <a:outerShdw dist="45791" dir="7421404" algn="ctr" rotWithShape="0">
                <a:srgbClr val="262626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640839">
              <a:off x="1378368" y="2635559"/>
              <a:ext cx="34595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C00000"/>
                  </a:solidFill>
                  <a:latin typeface="Corbel" panose="020B0503020204020204" pitchFamily="34" charset="0"/>
                </a:rPr>
                <a:t>Written and illustrated by Art Spiegelman and published in 1991.</a:t>
              </a:r>
              <a:endParaRPr lang="en-US" sz="2400" b="1" dirty="0">
                <a:solidFill>
                  <a:srgbClr val="C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670045">
              <a:off x="831028" y="3823967"/>
              <a:ext cx="3836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C000"/>
                  </a:solidFill>
                  <a:latin typeface="Corbel" panose="020B0503020204020204" pitchFamily="34" charset="0"/>
                </a:rPr>
                <a:t>Serialized 1980-1986 with the seeds of the story as early as 1972.</a:t>
              </a:r>
              <a:endParaRPr lang="en-US" sz="2400" b="1" dirty="0">
                <a:solidFill>
                  <a:srgbClr val="FFC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7586" y="5091845"/>
            <a:ext cx="3965501" cy="2048390"/>
            <a:chOff x="337586" y="5091845"/>
            <a:chExt cx="3965501" cy="204839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86" y="5091845"/>
              <a:ext cx="3965501" cy="2048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32452" y="5588280"/>
              <a:ext cx="23757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latin typeface="Corbel" panose="020B0503020204020204" pitchFamily="34" charset="0"/>
                </a:rPr>
                <a:t>This is a work of non-fiction, known as a biography.</a:t>
              </a:r>
              <a:endParaRPr lang="en-US" sz="20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45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533400"/>
            <a:ext cx="4040188" cy="6397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C000"/>
                </a:solidFill>
                <a:latin typeface="Relish Pro" pitchFamily="50" charset="0"/>
              </a:rPr>
              <a:t>The novel</a:t>
            </a:r>
            <a:endParaRPr lang="en-US" sz="3600" dirty="0">
              <a:solidFill>
                <a:srgbClr val="FFC000"/>
              </a:solidFill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447800"/>
            <a:ext cx="4572000" cy="4678363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rbel" panose="020B0503020204020204" pitchFamily="34" charset="0"/>
              </a:rPr>
              <a:t>About Art’s father</a:t>
            </a:r>
            <a:endParaRPr lang="en-US" sz="2400" dirty="0">
              <a:latin typeface="Corbel" panose="020B0503020204020204" pitchFamily="34" charset="0"/>
            </a:endParaRPr>
          </a:p>
          <a:p>
            <a:pPr algn="ctr"/>
            <a:r>
              <a:rPr lang="en-US" sz="2400" dirty="0" smtClean="0">
                <a:latin typeface="Corbel" panose="020B0503020204020204" pitchFamily="34" charset="0"/>
              </a:rPr>
              <a:t>Mid-1930s- Winter  1944</a:t>
            </a:r>
          </a:p>
          <a:p>
            <a:pPr algn="ctr"/>
            <a:r>
              <a:rPr lang="en-US" sz="2400" dirty="0" smtClean="0">
                <a:latin typeface="Corbel" panose="020B0503020204020204" pitchFamily="34" charset="0"/>
              </a:rPr>
              <a:t>Deals with everyday life and the changing political climate</a:t>
            </a:r>
          </a:p>
          <a:p>
            <a:pPr algn="ctr"/>
            <a:r>
              <a:rPr lang="en-US" sz="2400" dirty="0" smtClean="0">
                <a:latin typeface="Corbel" panose="020B0503020204020204" pitchFamily="34" charset="0"/>
              </a:rPr>
              <a:t>Setting: Poland (past) &amp; New York (present)</a:t>
            </a:r>
          </a:p>
          <a:p>
            <a:pPr marL="0" indent="0" algn="ctr">
              <a:buNone/>
            </a:pPr>
            <a:endParaRPr lang="en-US" sz="2400" dirty="0" smtClean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sz="3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522">
            <a:off x="326371" y="3740738"/>
            <a:ext cx="437400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8200" y="533400"/>
            <a:ext cx="4191000" cy="6397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C000"/>
                </a:solidFill>
                <a:latin typeface="Relish Pro" pitchFamily="50" charset="0"/>
              </a:rPr>
              <a:t>History</a:t>
            </a:r>
            <a:endParaRPr lang="en-US" sz="3600" dirty="0">
              <a:solidFill>
                <a:srgbClr val="FFC000"/>
              </a:solidFill>
              <a:latin typeface="Relish Pro" pitchFamily="50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495800" y="1447800"/>
            <a:ext cx="4572000" cy="472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WWII 1939-1945</a:t>
            </a:r>
          </a:p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Adolf Hitler: 1921-1945</a:t>
            </a:r>
          </a:p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European theatre</a:t>
            </a:r>
          </a:p>
          <a:p>
            <a:pPr algn="ctr"/>
            <a:r>
              <a:rPr lang="en-US" sz="2800" dirty="0" smtClean="0">
                <a:latin typeface="Corbel" panose="020B0503020204020204" pitchFamily="34" charset="0"/>
              </a:rPr>
              <a:t>Racism and thought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endParaRPr lang="en-US" sz="3600" dirty="0" smtClean="0"/>
          </a:p>
        </p:txBody>
      </p:sp>
      <p:sp>
        <p:nvSpPr>
          <p:cNvPr id="7" name="TextBox 6"/>
          <p:cNvSpPr txBox="1"/>
          <p:nvPr/>
        </p:nvSpPr>
        <p:spPr>
          <a:xfrm rot="21016284">
            <a:off x="992269" y="4541464"/>
            <a:ext cx="30422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Levenim MT" panose="02010502060101010101" pitchFamily="2" charset="-79"/>
              </a:rPr>
              <a:t>Art conducted a series of interviews with his father, many of which he depicts in the story.</a:t>
            </a:r>
            <a:endParaRPr lang="en-US" sz="2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Levenim MT" panose="02010502060101010101" pitchFamily="2" charset="-79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920">
            <a:off x="4582233" y="3227784"/>
            <a:ext cx="4638237" cy="37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979389">
            <a:off x="5453974" y="4333705"/>
            <a:ext cx="2894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Levenim MT" panose="02010502060101010101" pitchFamily="2" charset="-79"/>
              </a:rPr>
              <a:t>Many different factors contributed to World War II, this work depicts a biased view.</a:t>
            </a:r>
            <a:endParaRPr lang="en-US" sz="2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1575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-497697" y="2286000"/>
            <a:ext cx="22861656" cy="2801794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1490" y="105503383"/>
              <a:ext cx="7320712" cy="871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31" name="Picture 7" descr="\\Dat-1\lib-data\Publications\Marketing\Source_Files\Programming Team\SRC2015\Graphics\PPT-BG-Clou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294">
            <a:off x="-2273131" y="-1774744"/>
            <a:ext cx="12283729" cy="1119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Dat-1\lib-data\Publications\Marketing\Source_Files\Programming Team\SRC2015\Graphics\Cloud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623">
            <a:off x="6254683" y="4022937"/>
            <a:ext cx="2385976" cy="2453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3671" y="38100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4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Important features</a:t>
            </a:r>
            <a:endParaRPr lang="en-US" sz="4400" b="1" dirty="0">
              <a:solidFill>
                <a:srgbClr val="00B0F0"/>
              </a:solidFill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8871" y="993275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of </a:t>
            </a:r>
            <a:r>
              <a:rPr lang="en-US" sz="4000" b="1" i="1" dirty="0" err="1" smtClean="0">
                <a:solidFill>
                  <a:srgbClr val="00B0F0"/>
                </a:solidFill>
                <a:latin typeface="Corbel" panose="020B0503020204020204" pitchFamily="34" charset="0"/>
              </a:rPr>
              <a:t>Maus</a:t>
            </a:r>
            <a:r>
              <a:rPr lang="en-US" sz="4000" b="1" dirty="0">
                <a:solidFill>
                  <a:srgbClr val="00B0F0"/>
                </a:solidFill>
                <a:latin typeface="Corbel" panose="020B0503020204020204" pitchFamily="34" charset="0"/>
              </a:rPr>
              <a:t>:</a:t>
            </a:r>
            <a:r>
              <a:rPr lang="en-US" sz="4000" b="1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 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113671" y="1586712"/>
            <a:ext cx="52378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2400" dirty="0" smtClean="0">
                <a:solidFill>
                  <a:srgbClr val="00B0F0"/>
                </a:solidFill>
                <a:latin typeface="Corbel" panose="020B0503020204020204" pitchFamily="34" charset="0"/>
              </a:rPr>
              <a:t>Characters are anthropomorphic.</a:t>
            </a:r>
          </a:p>
          <a:p>
            <a:pPr marL="285750" indent="-285750">
              <a:buBlip>
                <a:blip r:embed="rId5"/>
              </a:buBlip>
            </a:pPr>
            <a:r>
              <a:rPr lang="en-US" sz="2400" dirty="0" smtClean="0">
                <a:solidFill>
                  <a:srgbClr val="00B0F0"/>
                </a:solidFill>
                <a:latin typeface="Corbel" panose="020B0503020204020204" pitchFamily="34" charset="0"/>
              </a:rPr>
              <a:t>Often considered the first/second GN to bring relevance to the form.</a:t>
            </a:r>
          </a:p>
          <a:p>
            <a:pPr marL="285750" indent="-285750">
              <a:buBlip>
                <a:blip r:embed="rId5"/>
              </a:buBlip>
            </a:pPr>
            <a:r>
              <a:rPr lang="en-US" sz="2400" dirty="0" smtClean="0">
                <a:solidFill>
                  <a:srgbClr val="00B0F0"/>
                </a:solidFill>
                <a:latin typeface="Corbel" panose="020B0503020204020204" pitchFamily="34" charset="0"/>
              </a:rPr>
              <a:t>Is the only GN to win a Pulitzer Prize (1992).</a:t>
            </a:r>
          </a:p>
          <a:p>
            <a:pPr marL="285750" indent="-285750">
              <a:buBlip>
                <a:blip r:embed="rId5"/>
              </a:buBlip>
            </a:pPr>
            <a:r>
              <a:rPr lang="en-US" sz="2400" dirty="0" smtClean="0">
                <a:solidFill>
                  <a:srgbClr val="00B0F0"/>
                </a:solidFill>
                <a:latin typeface="Corbel" panose="020B0503020204020204" pitchFamily="34" charset="0"/>
              </a:rPr>
              <a:t>Is on </a:t>
            </a:r>
            <a:r>
              <a:rPr lang="en-US" sz="2400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Time</a:t>
            </a:r>
            <a:r>
              <a:rPr lang="en-US" sz="2400" dirty="0">
                <a:solidFill>
                  <a:srgbClr val="00B0F0"/>
                </a:solidFill>
                <a:latin typeface="Corbel" panose="020B0503020204020204" pitchFamily="34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rbel" panose="020B0503020204020204" pitchFamily="34" charset="0"/>
              </a:rPr>
              <a:t>magazine’s top 100 nonfiction books of all time (7</a:t>
            </a:r>
            <a:r>
              <a:rPr lang="en-US" sz="2400" baseline="30000" dirty="0" smtClean="0">
                <a:solidFill>
                  <a:srgbClr val="00B0F0"/>
                </a:solidFill>
                <a:latin typeface="Corbel" panose="020B0503020204020204" pitchFamily="34" charset="0"/>
              </a:rPr>
              <a:t>th</a:t>
            </a:r>
            <a:r>
              <a:rPr lang="en-US" sz="2400" dirty="0" smtClean="0">
                <a:solidFill>
                  <a:srgbClr val="00B0F0"/>
                </a:solidFill>
                <a:latin typeface="Corbel" panose="020B0503020204020204" pitchFamily="34" charset="0"/>
              </a:rPr>
              <a:t>).</a:t>
            </a:r>
          </a:p>
          <a:p>
            <a:pPr marL="285750" indent="-285750">
              <a:buBlip>
                <a:blip r:embed="rId5"/>
              </a:buBlip>
            </a:pPr>
            <a:r>
              <a:rPr lang="en-US" sz="2400" dirty="0" smtClean="0">
                <a:solidFill>
                  <a:srgbClr val="00B0F0"/>
                </a:solidFill>
                <a:latin typeface="Corbel" panose="020B0503020204020204" pitchFamily="34" charset="0"/>
              </a:rPr>
              <a:t>Themes of Memory, Language, Presentation,</a:t>
            </a:r>
            <a:r>
              <a:rPr lang="en-US" sz="2400" dirty="0">
                <a:solidFill>
                  <a:srgbClr val="00B0F0"/>
                </a:solidFill>
                <a:latin typeface="Corbel" panose="020B0503020204020204" pitchFamily="34" charset="0"/>
              </a:rPr>
              <a:t> Racism</a:t>
            </a:r>
            <a:r>
              <a:rPr lang="en-US" sz="2400" dirty="0" smtClean="0">
                <a:solidFill>
                  <a:srgbClr val="00B0F0"/>
                </a:solidFill>
                <a:latin typeface="Corbel" panose="020B0503020204020204" pitchFamily="34" charset="0"/>
              </a:rPr>
              <a:t>, &amp;  Guilt.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78" y="4326851"/>
            <a:ext cx="1808786" cy="18459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36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94"/>
            <a:ext cx="9143999" cy="10824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Relish Pro" pitchFamily="50" charset="0"/>
              </a:rPr>
              <a:t>The main characters…</a:t>
            </a:r>
            <a:endParaRPr lang="en-US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01129"/>
            <a:ext cx="4572000" cy="180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1592" y="4943029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  <a:latin typeface="Corbel" panose="020B0503020204020204" pitchFamily="34" charset="0"/>
                <a:cs typeface="Levenim MT" panose="02010502060101010101" pitchFamily="2" charset="-79"/>
              </a:rPr>
              <a:t>There are 30 characters in </a:t>
            </a:r>
            <a:r>
              <a:rPr lang="en-US" b="1" i="1" dirty="0" err="1" smtClean="0">
                <a:solidFill>
                  <a:srgbClr val="00B0F0"/>
                </a:solidFill>
                <a:latin typeface="Corbel" panose="020B0503020204020204" pitchFamily="34" charset="0"/>
                <a:cs typeface="Levenim MT" panose="02010502060101010101" pitchFamily="2" charset="-79"/>
              </a:rPr>
              <a:t>Maus</a:t>
            </a:r>
            <a:r>
              <a:rPr lang="en-US" b="1" i="1" dirty="0" smtClean="0">
                <a:solidFill>
                  <a:srgbClr val="00B0F0"/>
                </a:solidFill>
                <a:latin typeface="Corbel" panose="020B0503020204020204" pitchFamily="34" charset="0"/>
                <a:cs typeface="Levenim MT" panose="02010502060101010101" pitchFamily="2" charset="-79"/>
              </a:rPr>
              <a:t>, but the rest are secondary or tertiary and show up little.</a:t>
            </a:r>
            <a:endParaRPr lang="en-US" sz="2000" dirty="0">
              <a:solidFill>
                <a:srgbClr val="00B0F0"/>
              </a:solidFill>
              <a:latin typeface="Corbel" panose="020B0503020204020204" pitchFamily="34" charset="0"/>
              <a:cs typeface="Levenim MT" panose="02010502060101010101" pitchFamily="2" charset="-79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31579" r="28032" b="33111"/>
          <a:stretch/>
        </p:blipFill>
        <p:spPr bwMode="auto">
          <a:xfrm>
            <a:off x="9559166" y="2401641"/>
            <a:ext cx="4025821" cy="209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3" t="32401" r="26936" b="33098"/>
          <a:stretch/>
        </p:blipFill>
        <p:spPr bwMode="auto">
          <a:xfrm>
            <a:off x="-3727207" y="2426203"/>
            <a:ext cx="3539671" cy="264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09600" y="1438116"/>
            <a:ext cx="2706080" cy="1567191"/>
            <a:chOff x="1279734" y="1384166"/>
            <a:chExt cx="3440030" cy="286243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1" t="20426" r="13389" b="13812"/>
            <a:stretch/>
          </p:blipFill>
          <p:spPr bwMode="auto">
            <a:xfrm rot="20771816">
              <a:off x="1279734" y="1384166"/>
              <a:ext cx="3440030" cy="2862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875098" y="2270160"/>
              <a:ext cx="1953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Corbel" panose="020B0503020204020204" pitchFamily="34" charset="0"/>
                </a:rPr>
                <a:t>Present Day.</a:t>
              </a:r>
              <a:endParaRPr lang="en-US" b="1" dirty="0">
                <a:solidFill>
                  <a:srgbClr val="FFFF00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 rot="20427630">
            <a:off x="-3355438" y="3268890"/>
            <a:ext cx="2796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You will be required to think, possibly in unique or different ways.</a:t>
            </a:r>
            <a:endParaRPr lang="en-US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944814">
            <a:off x="9964345" y="2989720"/>
            <a:ext cx="3215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This class is as much about you and your experiences as it is about the novel we study.</a:t>
            </a:r>
            <a:endParaRPr lang="en-US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223910" y="1497511"/>
            <a:ext cx="3007432" cy="1196008"/>
            <a:chOff x="5775056" y="1255765"/>
            <a:chExt cx="3007432" cy="119600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2" t="32192" r="27407" b="31979"/>
            <a:stretch/>
          </p:blipFill>
          <p:spPr bwMode="auto">
            <a:xfrm rot="262712">
              <a:off x="5775056" y="1255765"/>
              <a:ext cx="3007432" cy="1196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902005" y="1610633"/>
              <a:ext cx="2753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Corbel" panose="020B0503020204020204" pitchFamily="34" charset="0"/>
                </a:rPr>
                <a:t>1930-1944</a:t>
              </a:r>
              <a:endParaRPr lang="en-US" b="1" dirty="0">
                <a:solidFill>
                  <a:srgbClr val="FFFF00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198" y="2792969"/>
            <a:ext cx="37338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Art (Artie) – Author, Illustrator, 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Françoise </a:t>
            </a:r>
            <a:r>
              <a:rPr lang="en-US" sz="2400" dirty="0" err="1" smtClean="0">
                <a:solidFill>
                  <a:srgbClr val="FFFF00"/>
                </a:solidFill>
              </a:rPr>
              <a:t>Mouly</a:t>
            </a:r>
            <a:r>
              <a:rPr lang="en-US" sz="2400" dirty="0" smtClean="0">
                <a:solidFill>
                  <a:srgbClr val="FFFF00"/>
                </a:solidFill>
              </a:rPr>
              <a:t> – Art’s wife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FFFF00"/>
                </a:solidFill>
              </a:rPr>
              <a:t>Vladek</a:t>
            </a:r>
            <a:r>
              <a:rPr lang="en-US" sz="2400" dirty="0" smtClean="0">
                <a:solidFill>
                  <a:srgbClr val="FFFF00"/>
                </a:solidFill>
              </a:rPr>
              <a:t> Spiegelman – Father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Mala Spiegelman – </a:t>
            </a:r>
            <a:r>
              <a:rPr lang="en-US" sz="2400" dirty="0" err="1" smtClean="0">
                <a:solidFill>
                  <a:srgbClr val="FFFF00"/>
                </a:solidFill>
              </a:rPr>
              <a:t>Vladek’s</a:t>
            </a:r>
            <a:r>
              <a:rPr lang="en-US" sz="2400" dirty="0" smtClean="0">
                <a:solidFill>
                  <a:srgbClr val="FFFF00"/>
                </a:solidFill>
              </a:rPr>
              <a:t> wife (2</a:t>
            </a:r>
            <a:r>
              <a:rPr lang="en-US" sz="2400" baseline="30000" dirty="0" smtClean="0">
                <a:solidFill>
                  <a:srgbClr val="FFFF00"/>
                </a:solidFill>
              </a:rPr>
              <a:t>nd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  <a:hlinkClick r:id="rId5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1262" y="2562137"/>
            <a:ext cx="4217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Anja</a:t>
            </a:r>
            <a:r>
              <a:rPr lang="en-US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Spiegelman – </a:t>
            </a:r>
            <a:r>
              <a:rPr lang="en-US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Vladek’s</a:t>
            </a:r>
            <a:r>
              <a:rPr lang="en-US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first wife</a:t>
            </a:r>
            <a:endParaRPr lang="en-US" sz="2400" dirty="0">
              <a:solidFill>
                <a:srgbClr val="FFFF00"/>
              </a:solidFill>
              <a:hlinkClick r:id="rId5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Richieu</a:t>
            </a:r>
            <a:r>
              <a:rPr lang="en-US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Spiegelman – </a:t>
            </a:r>
            <a:r>
              <a:rPr lang="en-US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Vladek</a:t>
            </a:r>
            <a:r>
              <a:rPr lang="en-US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&amp; </a:t>
            </a:r>
            <a:r>
              <a:rPr lang="en-US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Anja’s</a:t>
            </a:r>
            <a:r>
              <a:rPr lang="en-US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first child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82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082488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Relish Pro" pitchFamily="50" charset="0"/>
              </a:rPr>
              <a:t>QUESTIONS or: </a:t>
            </a:r>
            <a:r>
              <a:rPr lang="en-US" sz="4900" dirty="0" smtClean="0">
                <a:latin typeface="Relish Pro" pitchFamily="50" charset="0"/>
              </a:rPr>
              <a:t/>
            </a:r>
            <a:br>
              <a:rPr lang="en-US" sz="4900" dirty="0" smtClean="0">
                <a:latin typeface="Relish Pro" pitchFamily="50" charset="0"/>
              </a:rPr>
            </a:br>
            <a:endParaRPr lang="en-US" sz="49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1430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2600" b="1" dirty="0" smtClean="0">
                <a:solidFill>
                  <a:srgbClr val="FFC000"/>
                </a:solidFill>
                <a:latin typeface="Relish Pro" pitchFamily="50" charset="0"/>
              </a:rPr>
              <a:t>“Everything is clear and I’m ready to begin my graphic journey!”</a:t>
            </a:r>
            <a:endParaRPr lang="en-US" sz="2600" b="1" dirty="0">
              <a:solidFill>
                <a:srgbClr val="FFC000"/>
              </a:solidFill>
            </a:endParaRPr>
          </a:p>
          <a:p>
            <a:pPr algn="ctr"/>
            <a:endParaRPr lang="en-US" sz="2600" b="1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547" y="2819400"/>
            <a:ext cx="448885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71" y="2143314"/>
            <a:ext cx="5344309" cy="43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3694194"/>
            <a:ext cx="1600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???</a:t>
            </a:r>
            <a:endParaRPr lang="en-US" sz="7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94"/>
            <a:ext cx="8991600" cy="10824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Relish Pro" pitchFamily="50" charset="0"/>
              </a:rPr>
              <a:t>Nonfiction in the form</a:t>
            </a:r>
            <a:endParaRPr lang="en-US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4191000" cy="39163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Corbel" panose="020B0503020204020204" pitchFamily="34" charset="0"/>
              </a:rPr>
              <a:t>Biography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Historical events and eras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War and conflict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Medicine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1219200"/>
            <a:ext cx="3554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95300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716000" y="3203030"/>
            <a:ext cx="1447800" cy="671502"/>
            <a:chOff x="13716000" y="3203030"/>
            <a:chExt cx="1447800" cy="671502"/>
          </a:xfrm>
        </p:grpSpPr>
        <p:sp>
          <p:nvSpPr>
            <p:cNvPr id="5" name="TextBox 4"/>
            <p:cNvSpPr txBox="1"/>
            <p:nvPr/>
          </p:nvSpPr>
          <p:spPr>
            <a:xfrm>
              <a:off x="13716000" y="3505200"/>
              <a:ext cx="144780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erlin Sans FB Demi" panose="020E0802020502020306" pitchFamily="34" charset="0"/>
                </a:rPr>
                <a:t>Everyday</a:t>
              </a:r>
              <a:endParaRPr lang="en-US" b="1" dirty="0">
                <a:latin typeface="Berlin Sans FB Demi" panose="020E0802020502020306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135100" y="3203030"/>
              <a:ext cx="609600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Berlin Sans FB Demi" panose="020E0802020502020306" pitchFamily="34" charset="0"/>
                </a:rPr>
                <a:t>The</a:t>
              </a:r>
              <a:endParaRPr lang="en-US" sz="1400" b="1" dirty="0">
                <a:latin typeface="Berlin Sans FB Demi" panose="020E0802020502020306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5800" y="1593736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Subjects include: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29200" y="2189396"/>
            <a:ext cx="3733800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latin typeface="Corbel" panose="020B0503020204020204" pitchFamily="34" charset="0"/>
              </a:rPr>
              <a:t>Sociology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Psychology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Geography and culture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Family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800" y="5181599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What we call </a:t>
            </a:r>
            <a:r>
              <a:rPr lang="en-US" sz="3200" b="1" i="1" dirty="0" smtClean="0">
                <a:solidFill>
                  <a:srgbClr val="FFC000"/>
                </a:solidFill>
              </a:rPr>
              <a:t>the human experience!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8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-497697" y="2286000"/>
            <a:ext cx="22861656" cy="2801794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1490" y="105503383"/>
              <a:ext cx="7320712" cy="871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31" name="Picture 7" descr="\\Dat-1\lib-data\Publications\Marketing\Source_Files\Programming Team\SRC2015\Graphics\PPT-BG-Clou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294">
            <a:off x="-1831729" y="-1237935"/>
            <a:ext cx="11194818" cy="10200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Dat-1\lib-data\Publications\Marketing\Source_Files\Programming Team\SRC2015\Graphics\Cloud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623">
            <a:off x="6254683" y="3990476"/>
            <a:ext cx="2385976" cy="2453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981465"/>
            <a:ext cx="533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Part IV:</a:t>
            </a:r>
            <a:endParaRPr lang="en-US" sz="4400" b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4400" b="1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The “where?”</a:t>
            </a:r>
            <a:endParaRPr lang="en-US" sz="4400" b="1" i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endParaRPr lang="en-US" sz="2800" dirty="0"/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9400" y="-1583514"/>
            <a:ext cx="4419600" cy="1583514"/>
          </a:xfrm>
          <a:prstGeom prst="rect">
            <a:avLst/>
          </a:prstGeom>
          <a:noFill/>
          <a:ln w="38100" algn="in">
            <a:solidFill>
              <a:srgbClr val="221F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4305300" y="-680285"/>
            <a:ext cx="2057400" cy="646784"/>
            <a:chOff x="7035800" y="5506521"/>
            <a:chExt cx="1447800" cy="521657"/>
          </a:xfrm>
        </p:grpSpPr>
        <p:sp>
          <p:nvSpPr>
            <p:cNvPr id="13" name="TextBox 12"/>
            <p:cNvSpPr txBox="1"/>
            <p:nvPr/>
          </p:nvSpPr>
          <p:spPr>
            <a:xfrm>
              <a:off x="7035800" y="5705473"/>
              <a:ext cx="1447800" cy="3227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Berlin Sans FB Demi" panose="020E0802020502020306" pitchFamily="34" charset="0"/>
                </a:rPr>
                <a:t>Everyday</a:t>
              </a:r>
              <a:endParaRPr lang="en-US" sz="2000" b="1" dirty="0">
                <a:latin typeface="Berlin Sans FB Demi" panose="020E0802020502020306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67600" y="5506521"/>
              <a:ext cx="609600" cy="2978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erlin Sans FB Demi" panose="020E0802020502020306" pitchFamily="34" charset="0"/>
                </a:rPr>
                <a:t>The</a:t>
              </a:r>
              <a:endParaRPr lang="en-US" b="1" dirty="0"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15" name="Picture 6" descr="\\Dat-1\lib-data\Publications\Marketing\Source_Files\Programming Team\SRC2015\Graphics\boyhe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200" y="3124200"/>
            <a:ext cx="3112344" cy="32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\\Dat-1\lib-data\Publications\Marketing\Source_Files\Programming Team\SRC2015\Graphics\girlher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29">
            <a:off x="-6263083" y="330870"/>
            <a:ext cx="2071742" cy="25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24" y="2350046"/>
            <a:ext cx="2736952" cy="2739012"/>
          </a:xfrm>
          <a:prstGeom prst="rect">
            <a:avLst/>
          </a:prstGeom>
          <a:noFill/>
          <a:ln w="38100" algn="in">
            <a:solidFill>
              <a:srgbClr val="221F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81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304894"/>
            <a:ext cx="9448800" cy="1082488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Relish Pro" pitchFamily="50" charset="0"/>
              </a:rPr>
              <a:t>Where do I begin, as a teacher wanting to learn more myself?</a:t>
            </a:r>
            <a:endParaRPr lang="en-US" sz="36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74824"/>
            <a:ext cx="8534400" cy="3916363"/>
          </a:xfrm>
        </p:spPr>
        <p:txBody>
          <a:bodyPr>
            <a:normAutofit/>
          </a:bodyPr>
          <a:lstStyle/>
          <a:p>
            <a:r>
              <a:rPr lang="en-US" sz="3000" i="1" dirty="0" smtClean="0">
                <a:latin typeface="Corbel" panose="020B0503020204020204" pitchFamily="34" charset="0"/>
              </a:rPr>
              <a:t>Understanding Comics: The Invisible Art</a:t>
            </a:r>
            <a:r>
              <a:rPr lang="en-US" sz="3000" dirty="0" smtClean="0">
                <a:latin typeface="Corbel" panose="020B0503020204020204" pitchFamily="34" charset="0"/>
              </a:rPr>
              <a:t> by Scott McCloud</a:t>
            </a:r>
            <a:endParaRPr lang="en-US" sz="3000" i="1" dirty="0" smtClean="0">
              <a:latin typeface="Corbel" panose="020B0503020204020204" pitchFamily="34" charset="0"/>
            </a:endParaRPr>
          </a:p>
          <a:p>
            <a:r>
              <a:rPr lang="en-US" sz="3000" i="1" dirty="0">
                <a:effectLst/>
                <a:latin typeface="Corbel" panose="020B0503020204020204" pitchFamily="34" charset="0"/>
              </a:rPr>
              <a:t>Comics and Sequential Art: Principles and Practices from the Legendary </a:t>
            </a:r>
            <a:r>
              <a:rPr lang="en-US" sz="3000" i="1" dirty="0" smtClean="0">
                <a:effectLst/>
                <a:latin typeface="Corbel" panose="020B0503020204020204" pitchFamily="34" charset="0"/>
              </a:rPr>
              <a:t>Cartoonist</a:t>
            </a:r>
            <a:r>
              <a:rPr lang="en-US" sz="3000" dirty="0" smtClean="0">
                <a:effectLst/>
                <a:latin typeface="Corbel" panose="020B0503020204020204" pitchFamily="34" charset="0"/>
              </a:rPr>
              <a:t> by Will Eisner</a:t>
            </a:r>
            <a:endParaRPr lang="en-US" sz="3000" i="1" dirty="0">
              <a:effectLst/>
              <a:latin typeface="Corbel" panose="020B0503020204020204" pitchFamily="34" charset="0"/>
            </a:endParaRPr>
          </a:p>
          <a:p>
            <a:r>
              <a:rPr lang="en-US" sz="3000" dirty="0" smtClean="0">
                <a:latin typeface="Corbel" panose="020B0503020204020204" pitchFamily="34" charset="0"/>
              </a:rPr>
              <a:t>Journal articles, available on Google Scholar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1219200"/>
            <a:ext cx="3554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95300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716000" y="3203030"/>
            <a:ext cx="1447800" cy="671502"/>
            <a:chOff x="13716000" y="3203030"/>
            <a:chExt cx="1447800" cy="671502"/>
          </a:xfrm>
        </p:grpSpPr>
        <p:sp>
          <p:nvSpPr>
            <p:cNvPr id="5" name="TextBox 4"/>
            <p:cNvSpPr txBox="1"/>
            <p:nvPr/>
          </p:nvSpPr>
          <p:spPr>
            <a:xfrm>
              <a:off x="13716000" y="3505200"/>
              <a:ext cx="144780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erlin Sans FB Demi" panose="020E0802020502020306" pitchFamily="34" charset="0"/>
                </a:rPr>
                <a:t>Everyday</a:t>
              </a:r>
              <a:endParaRPr lang="en-US" b="1" dirty="0">
                <a:latin typeface="Berlin Sans FB Demi" panose="020E0802020502020306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135100" y="3203030"/>
              <a:ext cx="609600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Berlin Sans FB Demi" panose="020E0802020502020306" pitchFamily="34" charset="0"/>
                </a:rPr>
                <a:t>The</a:t>
              </a:r>
              <a:endParaRPr lang="en-US" sz="1400" b="1" dirty="0">
                <a:latin typeface="Berlin Sans FB Demi" panose="020E0802020502020306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1000" y="4396769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While useful, these books only provide a history and foundational blueprint.</a:t>
            </a:r>
          </a:p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The GNs you use will carry the weight of instruction </a:t>
            </a:r>
            <a:r>
              <a:rPr lang="en-US" sz="3200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0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04800"/>
            <a:ext cx="9448800" cy="1082488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Relish Pro" pitchFamily="50" charset="0"/>
              </a:rPr>
              <a:t>Where do I begin, as a teacher selecting a graphic novel?</a:t>
            </a:r>
            <a:endParaRPr lang="en-US" sz="36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5029200"/>
          </a:xfrm>
        </p:spPr>
        <p:txBody>
          <a:bodyPr>
            <a:normAutofit fontScale="92500"/>
          </a:bodyPr>
          <a:lstStyle/>
          <a:p>
            <a:r>
              <a:rPr lang="en-US" sz="3000" i="1" dirty="0" err="1" smtClean="0">
                <a:latin typeface="Corbel" panose="020B0503020204020204" pitchFamily="34" charset="0"/>
              </a:rPr>
              <a:t>Maus</a:t>
            </a:r>
            <a:r>
              <a:rPr lang="en-US" sz="3000" i="1" dirty="0" smtClean="0">
                <a:latin typeface="Corbel" panose="020B0503020204020204" pitchFamily="34" charset="0"/>
              </a:rPr>
              <a:t>, A survivor’s Tale </a:t>
            </a:r>
            <a:r>
              <a:rPr lang="en-US" sz="3000" dirty="0" smtClean="0">
                <a:latin typeface="Corbel" panose="020B0503020204020204" pitchFamily="34" charset="0"/>
              </a:rPr>
              <a:t>by Art </a:t>
            </a:r>
            <a:r>
              <a:rPr lang="en-US" sz="3000" dirty="0" err="1" smtClean="0">
                <a:latin typeface="Corbel" panose="020B0503020204020204" pitchFamily="34" charset="0"/>
              </a:rPr>
              <a:t>Spiegelman</a:t>
            </a:r>
            <a:endParaRPr lang="en-US" sz="3000" i="1" dirty="0" smtClean="0">
              <a:latin typeface="Corbel" panose="020B0503020204020204" pitchFamily="34" charset="0"/>
            </a:endParaRPr>
          </a:p>
          <a:p>
            <a:r>
              <a:rPr lang="en-US" sz="3000" i="1" dirty="0" smtClean="0">
                <a:effectLst/>
                <a:latin typeface="Corbel" panose="020B0503020204020204" pitchFamily="34" charset="0"/>
              </a:rPr>
              <a:t>Persepolis: The Story of a Childhood</a:t>
            </a:r>
            <a:r>
              <a:rPr lang="en-US" sz="3000" dirty="0" smtClean="0">
                <a:effectLst/>
                <a:latin typeface="Corbel" panose="020B0503020204020204" pitchFamily="34" charset="0"/>
              </a:rPr>
              <a:t> by </a:t>
            </a:r>
            <a:r>
              <a:rPr lang="en-US" sz="3000" dirty="0" err="1" smtClean="0">
                <a:effectLst/>
                <a:latin typeface="Corbel" panose="020B0503020204020204" pitchFamily="34" charset="0"/>
              </a:rPr>
              <a:t>Marjane</a:t>
            </a:r>
            <a:r>
              <a:rPr lang="en-US" sz="3000" dirty="0" smtClean="0">
                <a:effectLst/>
                <a:latin typeface="Corbel" panose="020B0503020204020204" pitchFamily="34" charset="0"/>
              </a:rPr>
              <a:t> </a:t>
            </a:r>
            <a:r>
              <a:rPr lang="en-US" sz="3000" dirty="0" err="1" smtClean="0">
                <a:effectLst/>
                <a:latin typeface="Corbel" panose="020B0503020204020204" pitchFamily="34" charset="0"/>
              </a:rPr>
              <a:t>Satrapi</a:t>
            </a:r>
            <a:endParaRPr lang="en-US" sz="3000" i="1" dirty="0">
              <a:effectLst/>
              <a:latin typeface="Corbel" panose="020B0503020204020204" pitchFamily="34" charset="0"/>
            </a:endParaRPr>
          </a:p>
          <a:p>
            <a:r>
              <a:rPr lang="en-US" sz="3000" i="1" dirty="0" smtClean="0">
                <a:latin typeface="Corbel" panose="020B0503020204020204" pitchFamily="34" charset="0"/>
              </a:rPr>
              <a:t>Trinity: The Graphic History of the First Atomic Bomb</a:t>
            </a:r>
            <a:r>
              <a:rPr lang="en-US" sz="3000" dirty="0" smtClean="0">
                <a:latin typeface="Corbel" panose="020B0503020204020204" pitchFamily="34" charset="0"/>
              </a:rPr>
              <a:t> by Jonathan Fetter-</a:t>
            </a:r>
            <a:r>
              <a:rPr lang="en-US" sz="3000" dirty="0" err="1" smtClean="0">
                <a:latin typeface="Corbel" panose="020B0503020204020204" pitchFamily="34" charset="0"/>
              </a:rPr>
              <a:t>Vorm</a:t>
            </a:r>
            <a:endParaRPr lang="en-US" sz="3000" dirty="0" smtClean="0">
              <a:latin typeface="Corbel" panose="020B0503020204020204" pitchFamily="34" charset="0"/>
            </a:endParaRPr>
          </a:p>
          <a:p>
            <a:r>
              <a:rPr lang="en-US" sz="3000" i="1" dirty="0" err="1" smtClean="0">
                <a:latin typeface="Corbel" panose="020B0503020204020204" pitchFamily="34" charset="0"/>
              </a:rPr>
              <a:t>Marzi</a:t>
            </a:r>
            <a:r>
              <a:rPr lang="en-US" sz="3000" dirty="0" smtClean="0">
                <a:latin typeface="Corbel" panose="020B0503020204020204" pitchFamily="34" charset="0"/>
              </a:rPr>
              <a:t> by </a:t>
            </a:r>
            <a:r>
              <a:rPr lang="en-US" sz="3000" dirty="0" err="1" smtClean="0">
                <a:latin typeface="Corbel" panose="020B0503020204020204" pitchFamily="34" charset="0"/>
              </a:rPr>
              <a:t>Marzena</a:t>
            </a:r>
            <a:r>
              <a:rPr lang="en-US" sz="3000" dirty="0" smtClean="0">
                <a:latin typeface="Corbel" panose="020B0503020204020204" pitchFamily="34" charset="0"/>
              </a:rPr>
              <a:t> Sowa</a:t>
            </a:r>
            <a:endParaRPr lang="en-US" sz="3000" i="1" dirty="0" smtClean="0">
              <a:latin typeface="Corbel" panose="020B0503020204020204" pitchFamily="34" charset="0"/>
            </a:endParaRPr>
          </a:p>
          <a:p>
            <a:r>
              <a:rPr lang="en-US" sz="3000" i="1" dirty="0" smtClean="0">
                <a:latin typeface="Corbel" panose="020B0503020204020204" pitchFamily="34" charset="0"/>
              </a:rPr>
              <a:t>Pyongyang; Shenzhen; Burma Chronicles; Jerusalem</a:t>
            </a:r>
            <a:r>
              <a:rPr lang="en-US" sz="3000" dirty="0" smtClean="0">
                <a:latin typeface="Corbel" panose="020B0503020204020204" pitchFamily="34" charset="0"/>
              </a:rPr>
              <a:t> all by Guy </a:t>
            </a:r>
            <a:r>
              <a:rPr lang="en-US" sz="3000" dirty="0" err="1" smtClean="0">
                <a:latin typeface="Corbel" panose="020B0503020204020204" pitchFamily="34" charset="0"/>
              </a:rPr>
              <a:t>Delisle</a:t>
            </a:r>
            <a:endParaRPr lang="en-US" sz="3000" dirty="0" smtClean="0">
              <a:latin typeface="Corbel" panose="020B0503020204020204" pitchFamily="34" charset="0"/>
            </a:endParaRPr>
          </a:p>
          <a:p>
            <a:r>
              <a:rPr lang="en-US" sz="3000" dirty="0" smtClean="0">
                <a:latin typeface="Corbel" panose="020B0503020204020204" pitchFamily="34" charset="0"/>
              </a:rPr>
              <a:t>Works by Joe Sacco</a:t>
            </a:r>
          </a:p>
          <a:p>
            <a:r>
              <a:rPr lang="en-US" sz="3000" i="1" dirty="0" smtClean="0">
                <a:latin typeface="Corbel" panose="020B0503020204020204" pitchFamily="34" charset="0"/>
              </a:rPr>
              <a:t>My Friend Dahmer</a:t>
            </a:r>
            <a:r>
              <a:rPr lang="en-US" sz="3000" dirty="0" smtClean="0">
                <a:latin typeface="Corbel" panose="020B0503020204020204" pitchFamily="34" charset="0"/>
              </a:rPr>
              <a:t> by </a:t>
            </a:r>
            <a:r>
              <a:rPr lang="en-US" sz="3000" dirty="0" err="1" smtClean="0">
                <a:latin typeface="Corbel" panose="020B0503020204020204" pitchFamily="34" charset="0"/>
              </a:rPr>
              <a:t>Derf</a:t>
            </a:r>
            <a:r>
              <a:rPr lang="en-US" sz="3000" dirty="0" smtClean="0">
                <a:latin typeface="Corbel" panose="020B0503020204020204" pitchFamily="34" charset="0"/>
              </a:rPr>
              <a:t> </a:t>
            </a:r>
            <a:r>
              <a:rPr lang="en-US" sz="3000" dirty="0" err="1" smtClean="0">
                <a:latin typeface="Corbel" panose="020B0503020204020204" pitchFamily="34" charset="0"/>
              </a:rPr>
              <a:t>Backderf</a:t>
            </a:r>
            <a:endParaRPr lang="en-US" sz="3000" dirty="0" smtClean="0">
              <a:latin typeface="Corbel" panose="020B0503020204020204" pitchFamily="34" charset="0"/>
            </a:endParaRPr>
          </a:p>
          <a:p>
            <a:r>
              <a:rPr lang="en-US" sz="3000" i="1" dirty="0" smtClean="0">
                <a:latin typeface="Corbel" panose="020B0503020204020204" pitchFamily="34" charset="0"/>
              </a:rPr>
              <a:t>Buddha</a:t>
            </a:r>
            <a:r>
              <a:rPr lang="en-US" sz="3000" dirty="0" smtClean="0">
                <a:latin typeface="Corbel" panose="020B0503020204020204" pitchFamily="34" charset="0"/>
              </a:rPr>
              <a:t> (series) by Osamu </a:t>
            </a:r>
            <a:r>
              <a:rPr lang="en-US" sz="3000" dirty="0" err="1" smtClean="0">
                <a:latin typeface="Corbel" panose="020B0503020204020204" pitchFamily="34" charset="0"/>
              </a:rPr>
              <a:t>Tezuka</a:t>
            </a:r>
            <a:endParaRPr lang="en-US" sz="3000" i="1" dirty="0" smtClean="0">
              <a:latin typeface="Corbel" panose="020B0503020204020204" pitchFamily="34" charset="0"/>
            </a:endParaRPr>
          </a:p>
          <a:p>
            <a:endParaRPr lang="en-US" sz="3000" dirty="0" smtClean="0">
              <a:latin typeface="Corbel" panose="020B05030202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1219200"/>
            <a:ext cx="3554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95300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716000" y="3203030"/>
            <a:ext cx="1447800" cy="671502"/>
            <a:chOff x="13716000" y="3203030"/>
            <a:chExt cx="1447800" cy="671502"/>
          </a:xfrm>
        </p:grpSpPr>
        <p:sp>
          <p:nvSpPr>
            <p:cNvPr id="5" name="TextBox 4"/>
            <p:cNvSpPr txBox="1"/>
            <p:nvPr/>
          </p:nvSpPr>
          <p:spPr>
            <a:xfrm>
              <a:off x="13716000" y="3505200"/>
              <a:ext cx="144780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erlin Sans FB Demi" panose="020E0802020502020306" pitchFamily="34" charset="0"/>
                </a:rPr>
                <a:t>Everyday</a:t>
              </a:r>
              <a:endParaRPr lang="en-US" b="1" dirty="0">
                <a:latin typeface="Berlin Sans FB Demi" panose="020E0802020502020306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135100" y="3203030"/>
              <a:ext cx="609600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Berlin Sans FB Demi" panose="020E0802020502020306" pitchFamily="34" charset="0"/>
                </a:rPr>
                <a:t>The</a:t>
              </a:r>
              <a:endParaRPr lang="en-US" sz="1400" b="1" dirty="0">
                <a:latin typeface="Berlin Sans FB Demi" panose="020E08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04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Relish Pro" pitchFamily="50" charset="0"/>
              </a:rPr>
              <a:t>Where do I find graphic novels on a budget?</a:t>
            </a:r>
            <a:endParaRPr lang="en-US" sz="40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29" y="2541587"/>
            <a:ext cx="8534400" cy="35052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Corbel" panose="020B0503020204020204" pitchFamily="34" charset="0"/>
              </a:rPr>
              <a:t>Local public library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Half Price Books or other used book sellers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Amazon, Better World Books, </a:t>
            </a:r>
            <a:r>
              <a:rPr lang="en-US" sz="3000" dirty="0" err="1" smtClean="0">
                <a:latin typeface="Corbel" panose="020B0503020204020204" pitchFamily="34" charset="0"/>
              </a:rPr>
              <a:t>Abebooks</a:t>
            </a:r>
            <a:r>
              <a:rPr lang="en-US" sz="3000" dirty="0" smtClean="0">
                <a:latin typeface="Corbel" panose="020B0503020204020204" pitchFamily="34" charset="0"/>
              </a:rPr>
              <a:t>, Thrift 								     Books</a:t>
            </a:r>
            <a:endParaRPr lang="en-US" sz="3000" dirty="0" smtClean="0">
              <a:latin typeface="Corbel" panose="020B05030202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1219200"/>
            <a:ext cx="3554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84" y="5628479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716000" y="3203030"/>
            <a:ext cx="1447800" cy="671502"/>
            <a:chOff x="13716000" y="3203030"/>
            <a:chExt cx="1447800" cy="671502"/>
          </a:xfrm>
        </p:grpSpPr>
        <p:sp>
          <p:nvSpPr>
            <p:cNvPr id="5" name="TextBox 4"/>
            <p:cNvSpPr txBox="1"/>
            <p:nvPr/>
          </p:nvSpPr>
          <p:spPr>
            <a:xfrm>
              <a:off x="13716000" y="3505200"/>
              <a:ext cx="144780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erlin Sans FB Demi" panose="020E0802020502020306" pitchFamily="34" charset="0"/>
                </a:rPr>
                <a:t>Everyday</a:t>
              </a:r>
              <a:endParaRPr lang="en-US" b="1" dirty="0">
                <a:latin typeface="Berlin Sans FB Demi" panose="020E0802020502020306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135100" y="3203030"/>
              <a:ext cx="609600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Berlin Sans FB Demi" panose="020E0802020502020306" pitchFamily="34" charset="0"/>
                </a:rPr>
                <a:t>The</a:t>
              </a:r>
              <a:endParaRPr lang="en-US" sz="1400" b="1" dirty="0">
                <a:latin typeface="Berlin Sans FB Demi" panose="020E0802020502020306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4800" y="1785610"/>
            <a:ext cx="8534400" cy="5232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Small program, individual, little funding or DIY? Fear not!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58" y="562848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63" y="4892335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1" y="5630522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00863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64" y="4892335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4154148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42" y="4864435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20" y="5630522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29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-497697" y="2286000"/>
            <a:ext cx="22861656" cy="2801794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1490" y="105503383"/>
              <a:ext cx="7320712" cy="871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31" name="Picture 7" descr="\\Dat-1\lib-data\Publications\Marketing\Source_Files\Programming Team\SRC2015\Graphics\PPT-BG-Clou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294">
            <a:off x="-1813681" y="-1237935"/>
            <a:ext cx="11194818" cy="10200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Dat-1\lib-data\Publications\Marketing\Source_Files\Programming Team\SRC2015\Graphics\Cloud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623">
            <a:off x="6254683" y="3990476"/>
            <a:ext cx="2385976" cy="2453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471732"/>
            <a:ext cx="533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Part V:</a:t>
            </a:r>
            <a:endParaRPr lang="en-US" sz="4400" b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4400" b="1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Conclusion</a:t>
            </a:r>
            <a:endParaRPr lang="en-US" sz="4400" b="1" i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endParaRPr lang="en-US" sz="2800" dirty="0"/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9400" y="-1583514"/>
            <a:ext cx="4419600" cy="1583514"/>
          </a:xfrm>
          <a:prstGeom prst="rect">
            <a:avLst/>
          </a:prstGeom>
          <a:noFill/>
          <a:ln w="38100" algn="in">
            <a:solidFill>
              <a:srgbClr val="221F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4305300" y="-680285"/>
            <a:ext cx="2057400" cy="646784"/>
            <a:chOff x="7035800" y="5506521"/>
            <a:chExt cx="1447800" cy="521657"/>
          </a:xfrm>
        </p:grpSpPr>
        <p:sp>
          <p:nvSpPr>
            <p:cNvPr id="13" name="TextBox 12"/>
            <p:cNvSpPr txBox="1"/>
            <p:nvPr/>
          </p:nvSpPr>
          <p:spPr>
            <a:xfrm>
              <a:off x="7035800" y="5705473"/>
              <a:ext cx="1447800" cy="3227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Berlin Sans FB Demi" panose="020E0802020502020306" pitchFamily="34" charset="0"/>
                </a:rPr>
                <a:t>Everyday</a:t>
              </a:r>
              <a:endParaRPr lang="en-US" sz="2000" b="1" dirty="0">
                <a:latin typeface="Berlin Sans FB Demi" panose="020E0802020502020306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67600" y="5506521"/>
              <a:ext cx="609600" cy="2978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erlin Sans FB Demi" panose="020E0802020502020306" pitchFamily="34" charset="0"/>
                </a:rPr>
                <a:t>The</a:t>
              </a:r>
              <a:endParaRPr lang="en-US" b="1" dirty="0"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15" name="Picture 6" descr="\\Dat-1\lib-data\Publications\Marketing\Source_Files\Programming Team\SRC2015\Graphics\boyhe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200" y="3124200"/>
            <a:ext cx="3112344" cy="32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\\Dat-1\lib-data\Publications\Marketing\Source_Files\Programming Team\SRC2015\Graphics\girlher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29">
            <a:off x="-6263083" y="330870"/>
            <a:ext cx="2071742" cy="25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07029" y="2053755"/>
            <a:ext cx="5867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Wes Young</a:t>
            </a:r>
          </a:p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Literacy Coordinator – </a:t>
            </a:r>
          </a:p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Arlington Reads</a:t>
            </a:r>
          </a:p>
          <a:p>
            <a:pPr algn="ctr"/>
            <a:r>
              <a:rPr lang="en-US" sz="3200" b="1" i="1" dirty="0" smtClean="0">
                <a:solidFill>
                  <a:srgbClr val="00B0F0"/>
                </a:solidFill>
                <a:latin typeface="Corbel" panose="020B0503020204020204" pitchFamily="34" charset="0"/>
                <a:hlinkClick r:id="rId8"/>
              </a:rPr>
              <a:t>Wesley.young@arlingtontx.gov</a:t>
            </a:r>
            <a:endParaRPr lang="en-US" sz="3200" b="1" i="1" dirty="0" smtClean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pPr algn="ctr"/>
            <a:endParaRPr lang="en-US" sz="2800" b="1" i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387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elish Pro" pitchFamily="50" charset="0"/>
              </a:rPr>
              <a:t>Why Graphic Novels?</a:t>
            </a:r>
            <a:endParaRPr lang="en-US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1252"/>
            <a:ext cx="8458200" cy="39163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Corbel" panose="020B0503020204020204" pitchFamily="34" charset="0"/>
              </a:rPr>
              <a:t>A way to engage reluctant and struggling readers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Addresses three of the four learning types (making lessons kinesthetic is up to you       )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Accessibility and cost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Depth of subjects and relatability to everyone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Rich tradition outdating prose form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1219200"/>
            <a:ext cx="3554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953000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716000" y="3203030"/>
            <a:ext cx="1447800" cy="671502"/>
            <a:chOff x="13716000" y="3203030"/>
            <a:chExt cx="1447800" cy="671502"/>
          </a:xfrm>
        </p:grpSpPr>
        <p:sp>
          <p:nvSpPr>
            <p:cNvPr id="5" name="TextBox 4"/>
            <p:cNvSpPr txBox="1"/>
            <p:nvPr/>
          </p:nvSpPr>
          <p:spPr>
            <a:xfrm>
              <a:off x="13716000" y="3505200"/>
              <a:ext cx="144780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erlin Sans FB Demi" panose="020E0802020502020306" pitchFamily="34" charset="0"/>
                </a:rPr>
                <a:t>Everyday</a:t>
              </a:r>
              <a:endParaRPr lang="en-US" b="1" dirty="0">
                <a:latin typeface="Berlin Sans FB Demi" panose="020E0802020502020306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135100" y="3203030"/>
              <a:ext cx="609600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Berlin Sans FB Demi" panose="020E0802020502020306" pitchFamily="34" charset="0"/>
                </a:rPr>
                <a:t>The</a:t>
              </a:r>
              <a:endParaRPr lang="en-US" sz="1400" b="1" dirty="0">
                <a:latin typeface="Berlin Sans FB Demi" panose="020E0802020502020306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886" y="49530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Plus, graphic novels are cool, but not too cool for school ;)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9" name="Smiley Face 8"/>
          <p:cNvSpPr/>
          <p:nvPr/>
        </p:nvSpPr>
        <p:spPr>
          <a:xfrm>
            <a:off x="5791200" y="2667000"/>
            <a:ext cx="381000" cy="3810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91471"/>
            <a:ext cx="22002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35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94"/>
            <a:ext cx="9144000" cy="10824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>
                <a:latin typeface="Relish Pro" pitchFamily="50" charset="0"/>
              </a:rPr>
              <a:t>QUESTIONS or: </a:t>
            </a:r>
            <a:br>
              <a:rPr lang="en-US" sz="4900" dirty="0" smtClean="0">
                <a:latin typeface="Relish Pro" pitchFamily="50" charset="0"/>
              </a:rPr>
            </a:br>
            <a:r>
              <a:rPr lang="en-US" sz="3600" dirty="0" smtClean="0">
                <a:latin typeface="Relish Pro" pitchFamily="50" charset="0"/>
              </a:rPr>
              <a:t>“I’m not sold yet, tell me more!”</a:t>
            </a:r>
            <a:endParaRPr lang="en-US" sz="36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7" y="2362200"/>
            <a:ext cx="4184053" cy="418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66800"/>
            <a:ext cx="5344309" cy="43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2617679"/>
            <a:ext cx="1600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???</a:t>
            </a:r>
            <a:endParaRPr lang="en-US" sz="7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8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-497697" y="2286000"/>
            <a:ext cx="22861656" cy="2801794"/>
            <a:chOff x="98711832" y="105497133"/>
            <a:chExt cx="7383439" cy="904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8711832" y="105497133"/>
              <a:ext cx="7383439" cy="904878"/>
            </a:xfrm>
            <a:prstGeom prst="rect">
              <a:avLst/>
            </a:prstGeom>
            <a:solidFill>
              <a:srgbClr val="27415F"/>
            </a:solidFill>
            <a:ln w="38100" algn="in">
              <a:solidFill>
                <a:srgbClr val="231F1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1490" y="105503383"/>
              <a:ext cx="7320712" cy="871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031" name="Picture 7" descr="\\Dat-1\lib-data\Publications\Marketing\Source_Files\Programming Team\SRC2015\Graphics\PPT-BG-Clou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294">
            <a:off x="-1831729" y="-1237935"/>
            <a:ext cx="11194818" cy="10200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Dat-1\lib-data\Publications\Marketing\Source_Files\Programming Team\SRC2015\Graphics\Cloud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623">
            <a:off x="6254683" y="3990476"/>
            <a:ext cx="2385976" cy="2453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981465"/>
            <a:ext cx="533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Part II:</a:t>
            </a:r>
            <a:endParaRPr lang="en-US" sz="4400" b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4400" b="1" i="1" dirty="0" smtClean="0">
                <a:solidFill>
                  <a:srgbClr val="00B0F0"/>
                </a:solidFill>
                <a:latin typeface="Corbel" panose="020B0503020204020204" pitchFamily="34" charset="0"/>
              </a:rPr>
              <a:t>The “who?”</a:t>
            </a:r>
            <a:endParaRPr lang="en-US" sz="4400" b="1" i="1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endParaRPr lang="en-US" sz="2800" dirty="0"/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9400" y="-1583514"/>
            <a:ext cx="4419600" cy="1583514"/>
          </a:xfrm>
          <a:prstGeom prst="rect">
            <a:avLst/>
          </a:prstGeom>
          <a:noFill/>
          <a:ln w="38100" algn="in">
            <a:solidFill>
              <a:srgbClr val="221F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4305300" y="-680285"/>
            <a:ext cx="2057400" cy="646784"/>
            <a:chOff x="7035800" y="5506521"/>
            <a:chExt cx="1447800" cy="521657"/>
          </a:xfrm>
        </p:grpSpPr>
        <p:sp>
          <p:nvSpPr>
            <p:cNvPr id="13" name="TextBox 12"/>
            <p:cNvSpPr txBox="1"/>
            <p:nvPr/>
          </p:nvSpPr>
          <p:spPr>
            <a:xfrm>
              <a:off x="7035800" y="5705473"/>
              <a:ext cx="1447800" cy="3227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Berlin Sans FB Demi" panose="020E0802020502020306" pitchFamily="34" charset="0"/>
                </a:rPr>
                <a:t>Everyday</a:t>
              </a:r>
              <a:endParaRPr lang="en-US" sz="2000" b="1" dirty="0">
                <a:latin typeface="Berlin Sans FB Demi" panose="020E0802020502020306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67600" y="5506521"/>
              <a:ext cx="609600" cy="2978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erlin Sans FB Demi" panose="020E0802020502020306" pitchFamily="34" charset="0"/>
                </a:rPr>
                <a:t>The</a:t>
              </a:r>
              <a:endParaRPr lang="en-US" b="1" dirty="0"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15" name="Picture 6" descr="\\Dat-1\lib-data\Publications\Marketing\Source_Files\Programming Team\SRC2015\Graphics\boyhe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05352"/>
            <a:ext cx="3112344" cy="32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\\Dat-1\lib-data\Publications\Marketing\Source_Files\Programming Team\SRC2015\Graphics\girlher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29">
            <a:off x="2098012" y="2356295"/>
            <a:ext cx="2071742" cy="25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Relish Pro" pitchFamily="50" charset="0"/>
              </a:rPr>
              <a:t>Basic Literacy (ABE)</a:t>
            </a:r>
            <a:endParaRPr lang="en-US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Corbel" panose="020B0503020204020204" pitchFamily="34" charset="0"/>
              </a:rPr>
              <a:t>Adaptable to any level, even those with below a first grade reading level.</a:t>
            </a:r>
            <a:endParaRPr lang="en-US" sz="3000" dirty="0">
              <a:latin typeface="Corbel" panose="020B0503020204020204" pitchFamily="34" charset="0"/>
            </a:endParaRPr>
          </a:p>
          <a:p>
            <a:r>
              <a:rPr lang="en-US" sz="3000" dirty="0" smtClean="0">
                <a:latin typeface="Corbel" panose="020B0503020204020204" pitchFamily="34" charset="0"/>
              </a:rPr>
              <a:t>Intimidation and the struggling reader…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Tiers 1, 2 &amp; 3 vocabulary development.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Creating good habits.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371600"/>
            <a:ext cx="3554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-5241005" y="6070963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25600" y="4191000"/>
            <a:ext cx="14478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Berlin Sans FB Demi" panose="020E0802020502020306" pitchFamily="34" charset="0"/>
              </a:rPr>
              <a:t>Everyday</a:t>
            </a:r>
            <a:endParaRPr lang="en-US" b="1" dirty="0">
              <a:latin typeface="Berlin Sans FB Demi" panose="020E08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51177" y="3581400"/>
            <a:ext cx="60960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Berlin Sans FB Demi" panose="020E0802020502020306" pitchFamily="34" charset="0"/>
              </a:rPr>
              <a:t>The</a:t>
            </a:r>
            <a:endParaRPr lang="en-US" sz="1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-5012405" y="4841845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3979194" y="5226276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59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92741"/>
            <a:ext cx="8763000" cy="1082488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Relish Pro" pitchFamily="50" charset="0"/>
              </a:rPr>
              <a:t>English as a second language (ESL)</a:t>
            </a:r>
            <a:endParaRPr lang="en-US" sz="40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2684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Corbel" panose="020B0503020204020204" pitchFamily="34" charset="0"/>
              </a:rPr>
              <a:t>Teaching points in cultures, personal histories and experiences.</a:t>
            </a:r>
            <a:endParaRPr lang="en-US" sz="3000" dirty="0">
              <a:latin typeface="Corbel" panose="020B0503020204020204" pitchFamily="34" charset="0"/>
            </a:endParaRPr>
          </a:p>
          <a:p>
            <a:r>
              <a:rPr lang="en-US" sz="3000" dirty="0" smtClean="0">
                <a:latin typeface="Corbel" panose="020B0503020204020204" pitchFamily="34" charset="0"/>
              </a:rPr>
              <a:t>Biographies and relatability.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Grammar exposure and natural language.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Progression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371600"/>
            <a:ext cx="3554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14551819" y="5659449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25600" y="4191000"/>
            <a:ext cx="14478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Berlin Sans FB Demi" panose="020E0802020502020306" pitchFamily="34" charset="0"/>
              </a:rPr>
              <a:t>Everyday</a:t>
            </a:r>
            <a:endParaRPr lang="en-US" b="1" dirty="0">
              <a:latin typeface="Berlin Sans FB Demi" panose="020E08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51177" y="3581400"/>
            <a:ext cx="60960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Berlin Sans FB Demi" panose="020E0802020502020306" pitchFamily="34" charset="0"/>
              </a:rPr>
              <a:t>The</a:t>
            </a:r>
            <a:endParaRPr lang="en-US" sz="1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2163801" y="5174447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5350794" y="5239761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524000"/>
            <a:ext cx="7467600" cy="5232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In addition to ABE skills…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4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" y="38100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Relish Pro" pitchFamily="50" charset="0"/>
              </a:rPr>
              <a:t>High school </a:t>
            </a:r>
            <a:r>
              <a:rPr lang="en-US" sz="4000" dirty="0" smtClean="0">
                <a:latin typeface="Relish Pro" pitchFamily="50" charset="0"/>
              </a:rPr>
              <a:t>equivalency(HSE):</a:t>
            </a:r>
            <a:r>
              <a:rPr lang="en-US" sz="4000" dirty="0" smtClean="0">
                <a:latin typeface="Relish Pro" pitchFamily="50" charset="0"/>
              </a:rPr>
              <a:t/>
            </a:r>
            <a:br>
              <a:rPr lang="en-US" sz="4000" dirty="0" smtClean="0">
                <a:latin typeface="Relish Pro" pitchFamily="50" charset="0"/>
              </a:rPr>
            </a:br>
            <a:r>
              <a:rPr lang="en-US" sz="4000" dirty="0" smtClean="0">
                <a:latin typeface="Relish Pro" pitchFamily="50" charset="0"/>
              </a:rPr>
              <a:t>Social Studies</a:t>
            </a:r>
            <a:endParaRPr lang="en-US" sz="4000" dirty="0">
              <a:latin typeface="Relish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14600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Corbel" panose="020B0503020204020204" pitchFamily="34" charset="0"/>
              </a:rPr>
              <a:t>History and Geography focus in context.</a:t>
            </a:r>
            <a:endParaRPr lang="en-US" sz="3000" dirty="0">
              <a:latin typeface="Corbel" panose="020B0503020204020204" pitchFamily="34" charset="0"/>
            </a:endParaRPr>
          </a:p>
          <a:p>
            <a:r>
              <a:rPr lang="en-US" sz="3000" dirty="0" smtClean="0">
                <a:latin typeface="Corbel" panose="020B0503020204020204" pitchFamily="34" charset="0"/>
              </a:rPr>
              <a:t>Map reading and timelines.</a:t>
            </a:r>
          </a:p>
          <a:p>
            <a:r>
              <a:rPr lang="en-US" sz="3000" dirty="0" smtClean="0">
                <a:latin typeface="Corbel" panose="020B0503020204020204" pitchFamily="34" charset="0"/>
              </a:rPr>
              <a:t>(requires the most extra effort for the tutor/teacher)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371600"/>
            <a:ext cx="3554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6417595" y="5243849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25600" y="4191000"/>
            <a:ext cx="14478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Berlin Sans FB Demi" panose="020E0802020502020306" pitchFamily="34" charset="0"/>
              </a:rPr>
              <a:t>Everyday</a:t>
            </a:r>
            <a:endParaRPr lang="en-US" b="1" dirty="0">
              <a:latin typeface="Berlin Sans FB Demi" panose="020E08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51177" y="3581400"/>
            <a:ext cx="60960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Berlin Sans FB Demi" panose="020E0802020502020306" pitchFamily="34" charset="0"/>
              </a:rPr>
              <a:t>The</a:t>
            </a:r>
            <a:endParaRPr lang="en-US" sz="1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1159796" y="5174448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76">
            <a:off x="3979194" y="5226276"/>
            <a:ext cx="1931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1742421"/>
            <a:ext cx="7467600" cy="5232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In addition to ABE &amp; ESL skills…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9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1233</Words>
  <Application>Microsoft Office PowerPoint</Application>
  <PresentationFormat>On-screen Show (4:3)</PresentationFormat>
  <Paragraphs>251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Familiarity with the type</vt:lpstr>
      <vt:lpstr>Nonfiction in the form</vt:lpstr>
      <vt:lpstr>Why Graphic Novels?</vt:lpstr>
      <vt:lpstr>QUESTIONS or:  “I’m not sold yet, tell me more!”</vt:lpstr>
      <vt:lpstr>PowerPoint Presentation</vt:lpstr>
      <vt:lpstr>Basic Literacy (ABE)</vt:lpstr>
      <vt:lpstr>English as a second language (ESL)</vt:lpstr>
      <vt:lpstr>High school equivalency(HSE): Social Studies</vt:lpstr>
      <vt:lpstr>High school equivalency(HSE):  Language Arts</vt:lpstr>
      <vt:lpstr>QUESTIONS or:   “I see many trees and/or a blurry forest.”</vt:lpstr>
      <vt:lpstr>PowerPoint Presentation</vt:lpstr>
      <vt:lpstr>PowerPoint Presentation</vt:lpstr>
      <vt:lpstr>Saving the Day!</vt:lpstr>
      <vt:lpstr>The mission…</vt:lpstr>
      <vt:lpstr>QUESTIONS or:  “I’ve made a terrible mistake!”</vt:lpstr>
      <vt:lpstr>PowerPoint Presentation</vt:lpstr>
      <vt:lpstr>PowerPoint Presentation</vt:lpstr>
      <vt:lpstr>How to Read a graphic novel: Panels I - order </vt:lpstr>
      <vt:lpstr>How to Read a graphic novel: Text Bubbles I - basics </vt:lpstr>
      <vt:lpstr>How to Read a graphic novel: Text Bubbles II - extension </vt:lpstr>
      <vt:lpstr>How to Read a graphic novel: Art &amp; Imagery </vt:lpstr>
      <vt:lpstr>How to Read a graphic novel: Panels II – the space between </vt:lpstr>
      <vt:lpstr>QUESTIONS or:  </vt:lpstr>
      <vt:lpstr>PowerPoint Presentation</vt:lpstr>
      <vt:lpstr>PowerPoint Presentation</vt:lpstr>
      <vt:lpstr>PowerPoint Presentation</vt:lpstr>
      <vt:lpstr>The main characters…</vt:lpstr>
      <vt:lpstr>QUESTIONS or:  </vt:lpstr>
      <vt:lpstr>PowerPoint Presentation</vt:lpstr>
      <vt:lpstr>Where do I begin, as a teacher wanting to learn more myself?</vt:lpstr>
      <vt:lpstr>Where do I begin, as a teacher selecting a graphic novel?</vt:lpstr>
      <vt:lpstr>Where do I find graphic novels on a budget?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Tran</dc:creator>
  <cp:lastModifiedBy>Wesley Young</cp:lastModifiedBy>
  <cp:revision>101</cp:revision>
  <dcterms:created xsi:type="dcterms:W3CDTF">2014-12-22T21:29:57Z</dcterms:created>
  <dcterms:modified xsi:type="dcterms:W3CDTF">2017-07-06T17:09:55Z</dcterms:modified>
</cp:coreProperties>
</file>