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90" r:id="rId3"/>
    <p:sldId id="282" r:id="rId4"/>
    <p:sldId id="295" r:id="rId5"/>
    <p:sldId id="312" r:id="rId6"/>
    <p:sldId id="302" r:id="rId7"/>
    <p:sldId id="259" r:id="rId8"/>
    <p:sldId id="300" r:id="rId9"/>
    <p:sldId id="307" r:id="rId10"/>
    <p:sldId id="299" r:id="rId11"/>
    <p:sldId id="288" r:id="rId12"/>
    <p:sldId id="276" r:id="rId13"/>
    <p:sldId id="281" r:id="rId14"/>
    <p:sldId id="316" r:id="rId15"/>
    <p:sldId id="313" r:id="rId16"/>
    <p:sldId id="317" r:id="rId17"/>
    <p:sldId id="285" r:id="rId18"/>
    <p:sldId id="291" r:id="rId19"/>
    <p:sldId id="304" r:id="rId20"/>
    <p:sldId id="303" r:id="rId21"/>
    <p:sldId id="293" r:id="rId22"/>
    <p:sldId id="318" r:id="rId23"/>
    <p:sldId id="308" r:id="rId24"/>
    <p:sldId id="292" r:id="rId25"/>
    <p:sldId id="294" r:id="rId26"/>
    <p:sldId id="319" r:id="rId27"/>
    <p:sldId id="298" r:id="rId28"/>
    <p:sldId id="301" r:id="rId29"/>
    <p:sldId id="314" r:id="rId30"/>
    <p:sldId id="31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17" autoAdjust="0"/>
  </p:normalViewPr>
  <p:slideViewPr>
    <p:cSldViewPr snapToGrid="0" snapToObjects="1">
      <p:cViewPr varScale="1">
        <p:scale>
          <a:sx n="56" d="100"/>
          <a:sy n="56" d="100"/>
        </p:scale>
        <p:origin x="180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A200A-87B3-4ED1-BDC4-F9F62B24EE9C}" type="doc">
      <dgm:prSet loTypeId="urn:microsoft.com/office/officeart/2005/8/layout/StepDownProcess" loCatId="process" qsTypeId="urn:microsoft.com/office/officeart/2005/8/quickstyle/simple1" qsCatId="simple" csTypeId="urn:microsoft.com/office/officeart/2005/8/colors/accent3_1" csCatId="accent3" phldr="1"/>
      <dgm:spPr/>
      <dgm:t>
        <a:bodyPr/>
        <a:lstStyle/>
        <a:p>
          <a:endParaRPr lang="en-US"/>
        </a:p>
      </dgm:t>
    </dgm:pt>
    <dgm:pt modelId="{CDE6DFB3-5A26-4E32-B091-C2AF51F72C16}">
      <dgm:prSet phldrT="[Text]"/>
      <dgm:spPr/>
      <dgm:t>
        <a:bodyPr/>
        <a:lstStyle/>
        <a:p>
          <a:r>
            <a:rPr lang="en-US" dirty="0" smtClean="0"/>
            <a:t>Teachers</a:t>
          </a:r>
          <a:endParaRPr lang="en-US" dirty="0"/>
        </a:p>
      </dgm:t>
    </dgm:pt>
    <dgm:pt modelId="{5C7D166C-99F3-46D9-8D69-8525F49D7970}" type="parTrans" cxnId="{40DF5449-D195-47C7-BF87-0EFB8086D0BB}">
      <dgm:prSet/>
      <dgm:spPr/>
      <dgm:t>
        <a:bodyPr/>
        <a:lstStyle/>
        <a:p>
          <a:endParaRPr lang="en-US"/>
        </a:p>
      </dgm:t>
    </dgm:pt>
    <dgm:pt modelId="{E4D58E43-6656-4E62-83E7-27D6972916EF}" type="sibTrans" cxnId="{40DF5449-D195-47C7-BF87-0EFB8086D0BB}">
      <dgm:prSet/>
      <dgm:spPr/>
      <dgm:t>
        <a:bodyPr/>
        <a:lstStyle/>
        <a:p>
          <a:endParaRPr lang="en-US"/>
        </a:p>
      </dgm:t>
    </dgm:pt>
    <dgm:pt modelId="{9AE3B914-74B7-42D6-A377-FAD0DF21F97A}">
      <dgm:prSet phldrT="[Text]" custT="1"/>
      <dgm:spPr/>
      <dgm:t>
        <a:bodyPr/>
        <a:lstStyle/>
        <a:p>
          <a:r>
            <a:rPr lang="en-US" sz="2100" dirty="0" smtClean="0">
              <a:ea typeface="Adobe Fan Heiti Std B" panose="020B0700000000000000" pitchFamily="34" charset="-128"/>
            </a:rPr>
            <a:t>Enhance contextualized teaching practices</a:t>
          </a:r>
          <a:endParaRPr lang="en-US" sz="2100" dirty="0"/>
        </a:p>
      </dgm:t>
    </dgm:pt>
    <dgm:pt modelId="{0684D6ED-D8EE-4C6D-B091-A021EE038A06}" type="parTrans" cxnId="{58EEDF6F-C425-4BBF-9241-8C65E3F4D173}">
      <dgm:prSet/>
      <dgm:spPr/>
      <dgm:t>
        <a:bodyPr/>
        <a:lstStyle/>
        <a:p>
          <a:endParaRPr lang="en-US"/>
        </a:p>
      </dgm:t>
    </dgm:pt>
    <dgm:pt modelId="{8CCEDC21-7755-4D9D-8674-020C5C57EF22}" type="sibTrans" cxnId="{58EEDF6F-C425-4BBF-9241-8C65E3F4D173}">
      <dgm:prSet/>
      <dgm:spPr/>
      <dgm:t>
        <a:bodyPr/>
        <a:lstStyle/>
        <a:p>
          <a:endParaRPr lang="en-US"/>
        </a:p>
      </dgm:t>
    </dgm:pt>
    <dgm:pt modelId="{C1A3876A-99D8-4270-ABC9-13BB085601A3}">
      <dgm:prSet phldrT="[Text]"/>
      <dgm:spPr/>
      <dgm:t>
        <a:bodyPr/>
        <a:lstStyle/>
        <a:p>
          <a:r>
            <a:rPr lang="en-US" dirty="0" smtClean="0"/>
            <a:t>Students</a:t>
          </a:r>
          <a:endParaRPr lang="en-US" dirty="0"/>
        </a:p>
      </dgm:t>
    </dgm:pt>
    <dgm:pt modelId="{01707674-49E9-45BF-982D-9DD4F4CE3254}" type="parTrans" cxnId="{246BCFD9-881D-4037-AB4F-C311371921AD}">
      <dgm:prSet/>
      <dgm:spPr/>
      <dgm:t>
        <a:bodyPr/>
        <a:lstStyle/>
        <a:p>
          <a:endParaRPr lang="en-US"/>
        </a:p>
      </dgm:t>
    </dgm:pt>
    <dgm:pt modelId="{2E5B68BE-D0E6-4795-9C51-7FF617B7FD5A}" type="sibTrans" cxnId="{246BCFD9-881D-4037-AB4F-C311371921AD}">
      <dgm:prSet/>
      <dgm:spPr/>
      <dgm:t>
        <a:bodyPr/>
        <a:lstStyle/>
        <a:p>
          <a:endParaRPr lang="en-US"/>
        </a:p>
      </dgm:t>
    </dgm:pt>
    <dgm:pt modelId="{EBB4711B-8889-400F-ACF6-4E6375B1C2CB}">
      <dgm:prSet phldrT="[Text]" custT="1"/>
      <dgm:spPr/>
      <dgm:t>
        <a:bodyPr/>
        <a:lstStyle/>
        <a:p>
          <a:r>
            <a:rPr lang="en-US" sz="2100" dirty="0" smtClean="0">
              <a:ea typeface="Adobe Fan Heiti Std B" panose="020B0700000000000000" pitchFamily="34" charset="-128"/>
            </a:rPr>
            <a:t>Prepare students for what employers really need &amp; want</a:t>
          </a:r>
          <a:endParaRPr lang="en-US" sz="2100" dirty="0"/>
        </a:p>
      </dgm:t>
    </dgm:pt>
    <dgm:pt modelId="{6C54FCD8-128A-413D-8DF9-A06D511A1104}" type="parTrans" cxnId="{33DB175E-8A27-475B-BF17-3ABCACF9A8F5}">
      <dgm:prSet/>
      <dgm:spPr/>
      <dgm:t>
        <a:bodyPr/>
        <a:lstStyle/>
        <a:p>
          <a:endParaRPr lang="en-US"/>
        </a:p>
      </dgm:t>
    </dgm:pt>
    <dgm:pt modelId="{BB93EE9C-6C17-4C96-BC29-040C52336AB3}" type="sibTrans" cxnId="{33DB175E-8A27-475B-BF17-3ABCACF9A8F5}">
      <dgm:prSet/>
      <dgm:spPr/>
      <dgm:t>
        <a:bodyPr/>
        <a:lstStyle/>
        <a:p>
          <a:endParaRPr lang="en-US"/>
        </a:p>
      </dgm:t>
    </dgm:pt>
    <dgm:pt modelId="{C52D926B-58C1-4414-B8BB-C9D7E5F0A748}">
      <dgm:prSet phldrT="[Text]"/>
      <dgm:spPr/>
      <dgm:t>
        <a:bodyPr/>
        <a:lstStyle/>
        <a:p>
          <a:r>
            <a:rPr lang="en-US" dirty="0" smtClean="0"/>
            <a:t>Workforce</a:t>
          </a:r>
          <a:endParaRPr lang="en-US" dirty="0"/>
        </a:p>
      </dgm:t>
    </dgm:pt>
    <dgm:pt modelId="{626968E1-3BA9-4322-AEE4-8602E6D96C8C}" type="parTrans" cxnId="{656058DD-3214-47F3-8512-AD95278F03A3}">
      <dgm:prSet/>
      <dgm:spPr/>
      <dgm:t>
        <a:bodyPr/>
        <a:lstStyle/>
        <a:p>
          <a:endParaRPr lang="en-US"/>
        </a:p>
      </dgm:t>
    </dgm:pt>
    <dgm:pt modelId="{C59D869B-6697-4DE8-9F55-7C17BCC419D0}" type="sibTrans" cxnId="{656058DD-3214-47F3-8512-AD95278F03A3}">
      <dgm:prSet/>
      <dgm:spPr/>
      <dgm:t>
        <a:bodyPr/>
        <a:lstStyle/>
        <a:p>
          <a:endParaRPr lang="en-US"/>
        </a:p>
      </dgm:t>
    </dgm:pt>
    <dgm:pt modelId="{9EB05D20-1246-46E5-B315-2707F2A7F3E5}">
      <dgm:prSet phldrT="[Text]" custT="1"/>
      <dgm:spPr/>
      <dgm:t>
        <a:bodyPr/>
        <a:lstStyle/>
        <a:p>
          <a:r>
            <a:rPr lang="en-US" sz="2100" dirty="0" smtClean="0">
              <a:ea typeface="Adobe Fan Heiti Std B" panose="020B0700000000000000" pitchFamily="34" charset="-128"/>
            </a:rPr>
            <a:t>Increase awareness of high demand occupations in local workforce area</a:t>
          </a:r>
          <a:endParaRPr lang="en-US" sz="2100" dirty="0"/>
        </a:p>
      </dgm:t>
    </dgm:pt>
    <dgm:pt modelId="{A7BA05DE-0505-4E76-908B-379BCFC771C4}" type="parTrans" cxnId="{3FC7A6F4-876F-4E22-9B7F-A0F603AF4220}">
      <dgm:prSet/>
      <dgm:spPr/>
      <dgm:t>
        <a:bodyPr/>
        <a:lstStyle/>
        <a:p>
          <a:endParaRPr lang="en-US"/>
        </a:p>
      </dgm:t>
    </dgm:pt>
    <dgm:pt modelId="{B4969D66-CEE9-4F56-8DEB-59FEF07B2003}" type="sibTrans" cxnId="{3FC7A6F4-876F-4E22-9B7F-A0F603AF4220}">
      <dgm:prSet/>
      <dgm:spPr/>
      <dgm:t>
        <a:bodyPr/>
        <a:lstStyle/>
        <a:p>
          <a:endParaRPr lang="en-US"/>
        </a:p>
      </dgm:t>
    </dgm:pt>
    <dgm:pt modelId="{A554D6DB-FAC0-4962-8C9C-FA4BD542AA72}" type="pres">
      <dgm:prSet presAssocID="{8D6A200A-87B3-4ED1-BDC4-F9F62B24EE9C}" presName="rootnode" presStyleCnt="0">
        <dgm:presLayoutVars>
          <dgm:chMax/>
          <dgm:chPref/>
          <dgm:dir/>
          <dgm:animLvl val="lvl"/>
        </dgm:presLayoutVars>
      </dgm:prSet>
      <dgm:spPr/>
      <dgm:t>
        <a:bodyPr/>
        <a:lstStyle/>
        <a:p>
          <a:endParaRPr lang="en-US"/>
        </a:p>
      </dgm:t>
    </dgm:pt>
    <dgm:pt modelId="{BBC438EC-F1E6-410E-A0E4-C4214F92718D}" type="pres">
      <dgm:prSet presAssocID="{CDE6DFB3-5A26-4E32-B091-C2AF51F72C16}" presName="composite" presStyleCnt="0"/>
      <dgm:spPr/>
    </dgm:pt>
    <dgm:pt modelId="{84D13513-DDC4-41BB-9854-092808D2424C}" type="pres">
      <dgm:prSet presAssocID="{CDE6DFB3-5A26-4E32-B091-C2AF51F72C16}" presName="bentUpArrow1" presStyleLbl="alignImgPlace1" presStyleIdx="0" presStyleCnt="2"/>
      <dgm:spPr/>
    </dgm:pt>
    <dgm:pt modelId="{52E666F4-36CC-4096-9527-783CCCB7397A}" type="pres">
      <dgm:prSet presAssocID="{CDE6DFB3-5A26-4E32-B091-C2AF51F72C16}" presName="ParentText" presStyleLbl="node1" presStyleIdx="0" presStyleCnt="3">
        <dgm:presLayoutVars>
          <dgm:chMax val="1"/>
          <dgm:chPref val="1"/>
          <dgm:bulletEnabled val="1"/>
        </dgm:presLayoutVars>
      </dgm:prSet>
      <dgm:spPr/>
      <dgm:t>
        <a:bodyPr/>
        <a:lstStyle/>
        <a:p>
          <a:endParaRPr lang="en-US"/>
        </a:p>
      </dgm:t>
    </dgm:pt>
    <dgm:pt modelId="{31568A48-62E4-43B8-A4B1-47F0E2A4860D}" type="pres">
      <dgm:prSet presAssocID="{CDE6DFB3-5A26-4E32-B091-C2AF51F72C16}" presName="ChildText" presStyleLbl="revTx" presStyleIdx="0" presStyleCnt="3" custScaleX="184601" custLinFactNeighborX="43341" custLinFactNeighborY="4082">
        <dgm:presLayoutVars>
          <dgm:chMax val="0"/>
          <dgm:chPref val="0"/>
          <dgm:bulletEnabled val="1"/>
        </dgm:presLayoutVars>
      </dgm:prSet>
      <dgm:spPr/>
      <dgm:t>
        <a:bodyPr/>
        <a:lstStyle/>
        <a:p>
          <a:endParaRPr lang="en-US"/>
        </a:p>
      </dgm:t>
    </dgm:pt>
    <dgm:pt modelId="{BD9E2F74-4CAD-46B5-B6F0-EB4AE5C9F285}" type="pres">
      <dgm:prSet presAssocID="{E4D58E43-6656-4E62-83E7-27D6972916EF}" presName="sibTrans" presStyleCnt="0"/>
      <dgm:spPr/>
    </dgm:pt>
    <dgm:pt modelId="{EF66FF36-726A-4EB3-84EC-F148BBC8F5F9}" type="pres">
      <dgm:prSet presAssocID="{C1A3876A-99D8-4270-ABC9-13BB085601A3}" presName="composite" presStyleCnt="0"/>
      <dgm:spPr/>
    </dgm:pt>
    <dgm:pt modelId="{2EDF111F-02CC-4B15-B481-2FADAED64B23}" type="pres">
      <dgm:prSet presAssocID="{C1A3876A-99D8-4270-ABC9-13BB085601A3}" presName="bentUpArrow1" presStyleLbl="alignImgPlace1" presStyleIdx="1" presStyleCnt="2"/>
      <dgm:spPr/>
    </dgm:pt>
    <dgm:pt modelId="{5DC86545-C85E-4CDA-BA2F-926ABEBB5A03}" type="pres">
      <dgm:prSet presAssocID="{C1A3876A-99D8-4270-ABC9-13BB085601A3}" presName="ParentText" presStyleLbl="node1" presStyleIdx="1" presStyleCnt="3">
        <dgm:presLayoutVars>
          <dgm:chMax val="1"/>
          <dgm:chPref val="1"/>
          <dgm:bulletEnabled val="1"/>
        </dgm:presLayoutVars>
      </dgm:prSet>
      <dgm:spPr/>
      <dgm:t>
        <a:bodyPr/>
        <a:lstStyle/>
        <a:p>
          <a:endParaRPr lang="en-US"/>
        </a:p>
      </dgm:t>
    </dgm:pt>
    <dgm:pt modelId="{28042C65-7774-42B2-960D-CA1C7F258D36}" type="pres">
      <dgm:prSet presAssocID="{C1A3876A-99D8-4270-ABC9-13BB085601A3}" presName="ChildText" presStyleLbl="revTx" presStyleIdx="1" presStyleCnt="3" custScaleX="199904" custLinFactNeighborX="55079">
        <dgm:presLayoutVars>
          <dgm:chMax val="0"/>
          <dgm:chPref val="0"/>
          <dgm:bulletEnabled val="1"/>
        </dgm:presLayoutVars>
      </dgm:prSet>
      <dgm:spPr/>
      <dgm:t>
        <a:bodyPr/>
        <a:lstStyle/>
        <a:p>
          <a:endParaRPr lang="en-US"/>
        </a:p>
      </dgm:t>
    </dgm:pt>
    <dgm:pt modelId="{2D7D1730-44AC-4674-92C2-B31CE0DBC181}" type="pres">
      <dgm:prSet presAssocID="{2E5B68BE-D0E6-4795-9C51-7FF617B7FD5A}" presName="sibTrans" presStyleCnt="0"/>
      <dgm:spPr/>
    </dgm:pt>
    <dgm:pt modelId="{C657984E-5122-4461-A730-66C991FD073E}" type="pres">
      <dgm:prSet presAssocID="{C52D926B-58C1-4414-B8BB-C9D7E5F0A748}" presName="composite" presStyleCnt="0"/>
      <dgm:spPr/>
    </dgm:pt>
    <dgm:pt modelId="{7D6DE845-24F0-4751-BEAD-82C056792B5E}" type="pres">
      <dgm:prSet presAssocID="{C52D926B-58C1-4414-B8BB-C9D7E5F0A748}" presName="ParentText" presStyleLbl="node1" presStyleIdx="2" presStyleCnt="3">
        <dgm:presLayoutVars>
          <dgm:chMax val="1"/>
          <dgm:chPref val="1"/>
          <dgm:bulletEnabled val="1"/>
        </dgm:presLayoutVars>
      </dgm:prSet>
      <dgm:spPr/>
      <dgm:t>
        <a:bodyPr/>
        <a:lstStyle/>
        <a:p>
          <a:endParaRPr lang="en-US"/>
        </a:p>
      </dgm:t>
    </dgm:pt>
    <dgm:pt modelId="{EA2C778D-7E7E-4CA1-BB08-B3731E68CBDB}" type="pres">
      <dgm:prSet presAssocID="{C52D926B-58C1-4414-B8BB-C9D7E5F0A748}" presName="FinalChildText" presStyleLbl="revTx" presStyleIdx="2" presStyleCnt="3" custScaleX="173289" custLinFactNeighborX="38853" custLinFactNeighborY="-2215">
        <dgm:presLayoutVars>
          <dgm:chMax val="0"/>
          <dgm:chPref val="0"/>
          <dgm:bulletEnabled val="1"/>
        </dgm:presLayoutVars>
      </dgm:prSet>
      <dgm:spPr/>
      <dgm:t>
        <a:bodyPr/>
        <a:lstStyle/>
        <a:p>
          <a:endParaRPr lang="en-US"/>
        </a:p>
      </dgm:t>
    </dgm:pt>
  </dgm:ptLst>
  <dgm:cxnLst>
    <dgm:cxn modelId="{3FC7A6F4-876F-4E22-9B7F-A0F603AF4220}" srcId="{C52D926B-58C1-4414-B8BB-C9D7E5F0A748}" destId="{9EB05D20-1246-46E5-B315-2707F2A7F3E5}" srcOrd="0" destOrd="0" parTransId="{A7BA05DE-0505-4E76-908B-379BCFC771C4}" sibTransId="{B4969D66-CEE9-4F56-8DEB-59FEF07B2003}"/>
    <dgm:cxn modelId="{33DB175E-8A27-475B-BF17-3ABCACF9A8F5}" srcId="{C1A3876A-99D8-4270-ABC9-13BB085601A3}" destId="{EBB4711B-8889-400F-ACF6-4E6375B1C2CB}" srcOrd="0" destOrd="0" parTransId="{6C54FCD8-128A-413D-8DF9-A06D511A1104}" sibTransId="{BB93EE9C-6C17-4C96-BC29-040C52336AB3}"/>
    <dgm:cxn modelId="{DE550765-9BB0-4218-B844-131F630A0D24}" type="presOf" srcId="{EBB4711B-8889-400F-ACF6-4E6375B1C2CB}" destId="{28042C65-7774-42B2-960D-CA1C7F258D36}" srcOrd="0" destOrd="0" presId="urn:microsoft.com/office/officeart/2005/8/layout/StepDownProcess"/>
    <dgm:cxn modelId="{59EEF14F-C77B-424E-B98A-63BFA54AF2EC}" type="presOf" srcId="{9AE3B914-74B7-42D6-A377-FAD0DF21F97A}" destId="{31568A48-62E4-43B8-A4B1-47F0E2A4860D}" srcOrd="0" destOrd="0" presId="urn:microsoft.com/office/officeart/2005/8/layout/StepDownProcess"/>
    <dgm:cxn modelId="{246BCFD9-881D-4037-AB4F-C311371921AD}" srcId="{8D6A200A-87B3-4ED1-BDC4-F9F62B24EE9C}" destId="{C1A3876A-99D8-4270-ABC9-13BB085601A3}" srcOrd="1" destOrd="0" parTransId="{01707674-49E9-45BF-982D-9DD4F4CE3254}" sibTransId="{2E5B68BE-D0E6-4795-9C51-7FF617B7FD5A}"/>
    <dgm:cxn modelId="{21A3FF52-ECD9-4E9A-A47B-6787111BE2D6}" type="presOf" srcId="{CDE6DFB3-5A26-4E32-B091-C2AF51F72C16}" destId="{52E666F4-36CC-4096-9527-783CCCB7397A}" srcOrd="0" destOrd="0" presId="urn:microsoft.com/office/officeart/2005/8/layout/StepDownProcess"/>
    <dgm:cxn modelId="{58EEDF6F-C425-4BBF-9241-8C65E3F4D173}" srcId="{CDE6DFB3-5A26-4E32-B091-C2AF51F72C16}" destId="{9AE3B914-74B7-42D6-A377-FAD0DF21F97A}" srcOrd="0" destOrd="0" parTransId="{0684D6ED-D8EE-4C6D-B091-A021EE038A06}" sibTransId="{8CCEDC21-7755-4D9D-8674-020C5C57EF22}"/>
    <dgm:cxn modelId="{E1B89CF6-CF85-4422-9782-89AC2C6199CF}" type="presOf" srcId="{9EB05D20-1246-46E5-B315-2707F2A7F3E5}" destId="{EA2C778D-7E7E-4CA1-BB08-B3731E68CBDB}" srcOrd="0" destOrd="0" presId="urn:microsoft.com/office/officeart/2005/8/layout/StepDownProcess"/>
    <dgm:cxn modelId="{E6142638-6159-4CF2-8110-316A91B3ADDD}" type="presOf" srcId="{C52D926B-58C1-4414-B8BB-C9D7E5F0A748}" destId="{7D6DE845-24F0-4751-BEAD-82C056792B5E}" srcOrd="0" destOrd="0" presId="urn:microsoft.com/office/officeart/2005/8/layout/StepDownProcess"/>
    <dgm:cxn modelId="{40DF5449-D195-47C7-BF87-0EFB8086D0BB}" srcId="{8D6A200A-87B3-4ED1-BDC4-F9F62B24EE9C}" destId="{CDE6DFB3-5A26-4E32-B091-C2AF51F72C16}" srcOrd="0" destOrd="0" parTransId="{5C7D166C-99F3-46D9-8D69-8525F49D7970}" sibTransId="{E4D58E43-6656-4E62-83E7-27D6972916EF}"/>
    <dgm:cxn modelId="{656058DD-3214-47F3-8512-AD95278F03A3}" srcId="{8D6A200A-87B3-4ED1-BDC4-F9F62B24EE9C}" destId="{C52D926B-58C1-4414-B8BB-C9D7E5F0A748}" srcOrd="2" destOrd="0" parTransId="{626968E1-3BA9-4322-AEE4-8602E6D96C8C}" sibTransId="{C59D869B-6697-4DE8-9F55-7C17BCC419D0}"/>
    <dgm:cxn modelId="{DBAEA6B9-CAF2-4AC4-AAFD-408674A0F2CA}" type="presOf" srcId="{C1A3876A-99D8-4270-ABC9-13BB085601A3}" destId="{5DC86545-C85E-4CDA-BA2F-926ABEBB5A03}" srcOrd="0" destOrd="0" presId="urn:microsoft.com/office/officeart/2005/8/layout/StepDownProcess"/>
    <dgm:cxn modelId="{10F374B3-2F97-49BF-9E45-A74CEC371A8F}" type="presOf" srcId="{8D6A200A-87B3-4ED1-BDC4-F9F62B24EE9C}" destId="{A554D6DB-FAC0-4962-8C9C-FA4BD542AA72}" srcOrd="0" destOrd="0" presId="urn:microsoft.com/office/officeart/2005/8/layout/StepDownProcess"/>
    <dgm:cxn modelId="{AEA589DC-63F4-4520-9BD5-5B5D487605C4}" type="presParOf" srcId="{A554D6DB-FAC0-4962-8C9C-FA4BD542AA72}" destId="{BBC438EC-F1E6-410E-A0E4-C4214F92718D}" srcOrd="0" destOrd="0" presId="urn:microsoft.com/office/officeart/2005/8/layout/StepDownProcess"/>
    <dgm:cxn modelId="{F3C25D91-C448-4608-AE37-83C9A628F237}" type="presParOf" srcId="{BBC438EC-F1E6-410E-A0E4-C4214F92718D}" destId="{84D13513-DDC4-41BB-9854-092808D2424C}" srcOrd="0" destOrd="0" presId="urn:microsoft.com/office/officeart/2005/8/layout/StepDownProcess"/>
    <dgm:cxn modelId="{6CD95844-FEDA-453B-A8AD-13B4EBBC351B}" type="presParOf" srcId="{BBC438EC-F1E6-410E-A0E4-C4214F92718D}" destId="{52E666F4-36CC-4096-9527-783CCCB7397A}" srcOrd="1" destOrd="0" presId="urn:microsoft.com/office/officeart/2005/8/layout/StepDownProcess"/>
    <dgm:cxn modelId="{9C441A58-D5DB-43A4-A64D-5B97787717DC}" type="presParOf" srcId="{BBC438EC-F1E6-410E-A0E4-C4214F92718D}" destId="{31568A48-62E4-43B8-A4B1-47F0E2A4860D}" srcOrd="2" destOrd="0" presId="urn:microsoft.com/office/officeart/2005/8/layout/StepDownProcess"/>
    <dgm:cxn modelId="{A7760519-4518-4B3A-A888-442728B5A7CF}" type="presParOf" srcId="{A554D6DB-FAC0-4962-8C9C-FA4BD542AA72}" destId="{BD9E2F74-4CAD-46B5-B6F0-EB4AE5C9F285}" srcOrd="1" destOrd="0" presId="urn:microsoft.com/office/officeart/2005/8/layout/StepDownProcess"/>
    <dgm:cxn modelId="{642D7B9C-819A-4A11-88EC-BB40D02EE82D}" type="presParOf" srcId="{A554D6DB-FAC0-4962-8C9C-FA4BD542AA72}" destId="{EF66FF36-726A-4EB3-84EC-F148BBC8F5F9}" srcOrd="2" destOrd="0" presId="urn:microsoft.com/office/officeart/2005/8/layout/StepDownProcess"/>
    <dgm:cxn modelId="{8F10A0EF-07C7-4128-B8B8-C78CB7EFA785}" type="presParOf" srcId="{EF66FF36-726A-4EB3-84EC-F148BBC8F5F9}" destId="{2EDF111F-02CC-4B15-B481-2FADAED64B23}" srcOrd="0" destOrd="0" presId="urn:microsoft.com/office/officeart/2005/8/layout/StepDownProcess"/>
    <dgm:cxn modelId="{426512FF-B3D8-44E9-8A5F-B14961B0D6BA}" type="presParOf" srcId="{EF66FF36-726A-4EB3-84EC-F148BBC8F5F9}" destId="{5DC86545-C85E-4CDA-BA2F-926ABEBB5A03}" srcOrd="1" destOrd="0" presId="urn:microsoft.com/office/officeart/2005/8/layout/StepDownProcess"/>
    <dgm:cxn modelId="{F21FF65A-F179-416A-82B8-D2E6D0D7C845}" type="presParOf" srcId="{EF66FF36-726A-4EB3-84EC-F148BBC8F5F9}" destId="{28042C65-7774-42B2-960D-CA1C7F258D36}" srcOrd="2" destOrd="0" presId="urn:microsoft.com/office/officeart/2005/8/layout/StepDownProcess"/>
    <dgm:cxn modelId="{468C1B4E-F14E-49D9-8378-F148966836BC}" type="presParOf" srcId="{A554D6DB-FAC0-4962-8C9C-FA4BD542AA72}" destId="{2D7D1730-44AC-4674-92C2-B31CE0DBC181}" srcOrd="3" destOrd="0" presId="urn:microsoft.com/office/officeart/2005/8/layout/StepDownProcess"/>
    <dgm:cxn modelId="{E7AEB90A-E939-4F5C-8852-001E24B24738}" type="presParOf" srcId="{A554D6DB-FAC0-4962-8C9C-FA4BD542AA72}" destId="{C657984E-5122-4461-A730-66C991FD073E}" srcOrd="4" destOrd="0" presId="urn:microsoft.com/office/officeart/2005/8/layout/StepDownProcess"/>
    <dgm:cxn modelId="{BA526DE3-611A-4552-8824-F32BE26E3732}" type="presParOf" srcId="{C657984E-5122-4461-A730-66C991FD073E}" destId="{7D6DE845-24F0-4751-BEAD-82C056792B5E}" srcOrd="0" destOrd="0" presId="urn:microsoft.com/office/officeart/2005/8/layout/StepDownProcess"/>
    <dgm:cxn modelId="{0B8F4CC3-9FA0-49F5-A097-EFBEF4274D34}" type="presParOf" srcId="{C657984E-5122-4461-A730-66C991FD073E}" destId="{EA2C778D-7E7E-4CA1-BB08-B3731E68CBD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6DE92-8AE5-448B-837D-FA0FCC79B047}"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US"/>
        </a:p>
      </dgm:t>
    </dgm:pt>
    <dgm:pt modelId="{9C564BCE-A145-4405-8108-C093DB42BB70}">
      <dgm:prSet phldrT="[Text]"/>
      <dgm:spPr>
        <a:solidFill>
          <a:schemeClr val="accent2">
            <a:lumMod val="60000"/>
            <a:lumOff val="40000"/>
          </a:schemeClr>
        </a:solidFill>
      </dgm:spPr>
      <dgm:t>
        <a:bodyPr/>
        <a:lstStyle/>
        <a:p>
          <a:r>
            <a:rPr lang="en-US" dirty="0" smtClean="0"/>
            <a:t>Engage</a:t>
          </a:r>
          <a:endParaRPr lang="en-US" dirty="0"/>
        </a:p>
      </dgm:t>
    </dgm:pt>
    <dgm:pt modelId="{F21AA524-2417-4D94-939F-E7B29256A8E5}" type="parTrans" cxnId="{FD003BAD-1E94-42B7-BD1B-413339347297}">
      <dgm:prSet/>
      <dgm:spPr/>
      <dgm:t>
        <a:bodyPr/>
        <a:lstStyle/>
        <a:p>
          <a:endParaRPr lang="en-US"/>
        </a:p>
      </dgm:t>
    </dgm:pt>
    <dgm:pt modelId="{4E6C140C-5395-4709-AE0E-1796B9315A42}" type="sibTrans" cxnId="{FD003BAD-1E94-42B7-BD1B-413339347297}">
      <dgm:prSet/>
      <dgm:spPr/>
      <dgm:t>
        <a:bodyPr/>
        <a:lstStyle/>
        <a:p>
          <a:endParaRPr lang="en-US"/>
        </a:p>
      </dgm:t>
    </dgm:pt>
    <dgm:pt modelId="{ABF5D244-512C-4686-A980-7A8407BC995E}">
      <dgm:prSet phldrT="[Text]"/>
      <dgm:spPr>
        <a:solidFill>
          <a:schemeClr val="accent2">
            <a:lumMod val="60000"/>
            <a:lumOff val="40000"/>
          </a:schemeClr>
        </a:solidFill>
      </dgm:spPr>
      <dgm:t>
        <a:bodyPr/>
        <a:lstStyle/>
        <a:p>
          <a:r>
            <a:rPr lang="en-US" dirty="0" smtClean="0"/>
            <a:t>Explore</a:t>
          </a:r>
          <a:endParaRPr lang="en-US" dirty="0"/>
        </a:p>
      </dgm:t>
    </dgm:pt>
    <dgm:pt modelId="{04F361DC-1C0C-4014-BCEE-4981F584B0C9}" type="parTrans" cxnId="{99F4FCC4-44D6-41C1-8756-6692A826AD35}">
      <dgm:prSet/>
      <dgm:spPr/>
      <dgm:t>
        <a:bodyPr/>
        <a:lstStyle/>
        <a:p>
          <a:endParaRPr lang="en-US"/>
        </a:p>
      </dgm:t>
    </dgm:pt>
    <dgm:pt modelId="{AFE06C54-5458-494A-B61E-62C9D156E378}" type="sibTrans" cxnId="{99F4FCC4-44D6-41C1-8756-6692A826AD35}">
      <dgm:prSet/>
      <dgm:spPr/>
      <dgm:t>
        <a:bodyPr/>
        <a:lstStyle/>
        <a:p>
          <a:endParaRPr lang="en-US"/>
        </a:p>
      </dgm:t>
    </dgm:pt>
    <dgm:pt modelId="{6D267C47-B478-42BA-B6FE-D0FC5ADD9C38}">
      <dgm:prSet phldrT="[Text]"/>
      <dgm:spPr>
        <a:solidFill>
          <a:schemeClr val="accent2">
            <a:lumMod val="60000"/>
            <a:lumOff val="40000"/>
          </a:schemeClr>
        </a:solidFill>
      </dgm:spPr>
      <dgm:t>
        <a:bodyPr/>
        <a:lstStyle/>
        <a:p>
          <a:r>
            <a:rPr lang="en-US" dirty="0" smtClean="0"/>
            <a:t>Explain</a:t>
          </a:r>
          <a:endParaRPr lang="en-US" dirty="0"/>
        </a:p>
      </dgm:t>
    </dgm:pt>
    <dgm:pt modelId="{533CF4BC-0C83-468E-AEA7-F14D80244330}" type="parTrans" cxnId="{6789C42E-715A-4E69-9CE2-199337BB6F03}">
      <dgm:prSet/>
      <dgm:spPr/>
      <dgm:t>
        <a:bodyPr/>
        <a:lstStyle/>
        <a:p>
          <a:endParaRPr lang="en-US"/>
        </a:p>
      </dgm:t>
    </dgm:pt>
    <dgm:pt modelId="{4598EE4D-E5E6-47A7-AAD4-EA14E6031878}" type="sibTrans" cxnId="{6789C42E-715A-4E69-9CE2-199337BB6F03}">
      <dgm:prSet/>
      <dgm:spPr/>
      <dgm:t>
        <a:bodyPr/>
        <a:lstStyle/>
        <a:p>
          <a:endParaRPr lang="en-US"/>
        </a:p>
      </dgm:t>
    </dgm:pt>
    <dgm:pt modelId="{EF14210C-B587-44CD-A7D2-5A292CFCF525}">
      <dgm:prSet phldrT="[Text]"/>
      <dgm:spPr>
        <a:solidFill>
          <a:schemeClr val="accent2">
            <a:lumMod val="60000"/>
            <a:lumOff val="40000"/>
          </a:schemeClr>
        </a:solidFill>
      </dgm:spPr>
      <dgm:t>
        <a:bodyPr/>
        <a:lstStyle/>
        <a:p>
          <a:r>
            <a:rPr lang="en-US" dirty="0" smtClean="0"/>
            <a:t>Elaborate</a:t>
          </a:r>
          <a:endParaRPr lang="en-US" dirty="0"/>
        </a:p>
      </dgm:t>
    </dgm:pt>
    <dgm:pt modelId="{DD030B9D-48D7-408D-9889-1643F9EA03B5}" type="parTrans" cxnId="{45ECDF84-C430-4043-AA17-872A44454BB8}">
      <dgm:prSet/>
      <dgm:spPr/>
      <dgm:t>
        <a:bodyPr/>
        <a:lstStyle/>
        <a:p>
          <a:endParaRPr lang="en-US"/>
        </a:p>
      </dgm:t>
    </dgm:pt>
    <dgm:pt modelId="{94D75C4D-34FA-4A48-B5F7-B3F2418EDD53}" type="sibTrans" cxnId="{45ECDF84-C430-4043-AA17-872A44454BB8}">
      <dgm:prSet/>
      <dgm:spPr/>
      <dgm:t>
        <a:bodyPr/>
        <a:lstStyle/>
        <a:p>
          <a:endParaRPr lang="en-US"/>
        </a:p>
      </dgm:t>
    </dgm:pt>
    <dgm:pt modelId="{65F7F6F7-EE9F-4BF8-A2CA-785F0E5C7085}">
      <dgm:prSet phldrT="[Text]"/>
      <dgm:spPr>
        <a:solidFill>
          <a:schemeClr val="accent2">
            <a:lumMod val="60000"/>
            <a:lumOff val="40000"/>
          </a:schemeClr>
        </a:solidFill>
      </dgm:spPr>
      <dgm:t>
        <a:bodyPr/>
        <a:lstStyle/>
        <a:p>
          <a:r>
            <a:rPr lang="en-US" dirty="0" smtClean="0"/>
            <a:t>Evaluate</a:t>
          </a:r>
          <a:endParaRPr lang="en-US" dirty="0"/>
        </a:p>
      </dgm:t>
    </dgm:pt>
    <dgm:pt modelId="{9334AD00-9914-4CC5-87FD-AD6CE7A27364}" type="parTrans" cxnId="{75980BAB-8216-4C20-8AFD-A10A7E169661}">
      <dgm:prSet/>
      <dgm:spPr/>
      <dgm:t>
        <a:bodyPr/>
        <a:lstStyle/>
        <a:p>
          <a:endParaRPr lang="en-US"/>
        </a:p>
      </dgm:t>
    </dgm:pt>
    <dgm:pt modelId="{4D504DF6-E6AA-47C7-B5CA-10A377A300CE}" type="sibTrans" cxnId="{75980BAB-8216-4C20-8AFD-A10A7E169661}">
      <dgm:prSet/>
      <dgm:spPr/>
      <dgm:t>
        <a:bodyPr/>
        <a:lstStyle/>
        <a:p>
          <a:endParaRPr lang="en-US"/>
        </a:p>
      </dgm:t>
    </dgm:pt>
    <dgm:pt modelId="{3A5E1A47-4956-40EA-BD85-0641FD2F8A03}" type="pres">
      <dgm:prSet presAssocID="{0E36DE92-8AE5-448B-837D-FA0FCC79B047}" presName="Name0" presStyleCnt="0">
        <dgm:presLayoutVars>
          <dgm:dir/>
          <dgm:resizeHandles val="exact"/>
        </dgm:presLayoutVars>
      </dgm:prSet>
      <dgm:spPr/>
      <dgm:t>
        <a:bodyPr/>
        <a:lstStyle/>
        <a:p>
          <a:endParaRPr lang="en-US"/>
        </a:p>
      </dgm:t>
    </dgm:pt>
    <dgm:pt modelId="{2331B5BF-3F53-4954-90D1-3004D49A058F}" type="pres">
      <dgm:prSet presAssocID="{0E36DE92-8AE5-448B-837D-FA0FCC79B047}" presName="cycle" presStyleCnt="0"/>
      <dgm:spPr/>
    </dgm:pt>
    <dgm:pt modelId="{CCF2DFB4-669B-4DBB-A3BB-60DC70801951}" type="pres">
      <dgm:prSet presAssocID="{9C564BCE-A145-4405-8108-C093DB42BB70}" presName="nodeFirstNode" presStyleLbl="node1" presStyleIdx="0" presStyleCnt="5">
        <dgm:presLayoutVars>
          <dgm:bulletEnabled val="1"/>
        </dgm:presLayoutVars>
      </dgm:prSet>
      <dgm:spPr/>
      <dgm:t>
        <a:bodyPr/>
        <a:lstStyle/>
        <a:p>
          <a:endParaRPr lang="en-US"/>
        </a:p>
      </dgm:t>
    </dgm:pt>
    <dgm:pt modelId="{56ACF4C5-C7BB-4BE0-ACBC-82F24430A4FF}" type="pres">
      <dgm:prSet presAssocID="{4E6C140C-5395-4709-AE0E-1796B9315A42}" presName="sibTransFirstNode" presStyleLbl="bgShp" presStyleIdx="0" presStyleCnt="1"/>
      <dgm:spPr/>
      <dgm:t>
        <a:bodyPr/>
        <a:lstStyle/>
        <a:p>
          <a:endParaRPr lang="en-US"/>
        </a:p>
      </dgm:t>
    </dgm:pt>
    <dgm:pt modelId="{082CA640-D0B7-4786-BF62-4B710AF9A41A}" type="pres">
      <dgm:prSet presAssocID="{ABF5D244-512C-4686-A980-7A8407BC995E}" presName="nodeFollowingNodes" presStyleLbl="node1" presStyleIdx="1" presStyleCnt="5" custRadScaleRad="132724" custRadScaleInc="6870">
        <dgm:presLayoutVars>
          <dgm:bulletEnabled val="1"/>
        </dgm:presLayoutVars>
      </dgm:prSet>
      <dgm:spPr/>
      <dgm:t>
        <a:bodyPr/>
        <a:lstStyle/>
        <a:p>
          <a:endParaRPr lang="en-US"/>
        </a:p>
      </dgm:t>
    </dgm:pt>
    <dgm:pt modelId="{69A19552-1CAC-432C-A97B-A7D882FA5B43}" type="pres">
      <dgm:prSet presAssocID="{6D267C47-B478-42BA-B6FE-D0FC5ADD9C38}" presName="nodeFollowingNodes" presStyleLbl="node1" presStyleIdx="2" presStyleCnt="5">
        <dgm:presLayoutVars>
          <dgm:bulletEnabled val="1"/>
        </dgm:presLayoutVars>
      </dgm:prSet>
      <dgm:spPr/>
      <dgm:t>
        <a:bodyPr/>
        <a:lstStyle/>
        <a:p>
          <a:endParaRPr lang="en-US"/>
        </a:p>
      </dgm:t>
    </dgm:pt>
    <dgm:pt modelId="{55F56790-488C-45C4-8C9C-7027EAF98735}" type="pres">
      <dgm:prSet presAssocID="{EF14210C-B587-44CD-A7D2-5A292CFCF525}" presName="nodeFollowingNodes" presStyleLbl="node1" presStyleIdx="3" presStyleCnt="5">
        <dgm:presLayoutVars>
          <dgm:bulletEnabled val="1"/>
        </dgm:presLayoutVars>
      </dgm:prSet>
      <dgm:spPr/>
      <dgm:t>
        <a:bodyPr/>
        <a:lstStyle/>
        <a:p>
          <a:endParaRPr lang="en-US"/>
        </a:p>
      </dgm:t>
    </dgm:pt>
    <dgm:pt modelId="{CA1A1D33-2976-4526-884C-438D10238F6A}" type="pres">
      <dgm:prSet presAssocID="{65F7F6F7-EE9F-4BF8-A2CA-785F0E5C7085}" presName="nodeFollowingNodes" presStyleLbl="node1" presStyleIdx="4" presStyleCnt="5" custRadScaleRad="132724" custRadScaleInc="-6870">
        <dgm:presLayoutVars>
          <dgm:bulletEnabled val="1"/>
        </dgm:presLayoutVars>
      </dgm:prSet>
      <dgm:spPr/>
      <dgm:t>
        <a:bodyPr/>
        <a:lstStyle/>
        <a:p>
          <a:endParaRPr lang="en-US"/>
        </a:p>
      </dgm:t>
    </dgm:pt>
  </dgm:ptLst>
  <dgm:cxnLst>
    <dgm:cxn modelId="{99F4FCC4-44D6-41C1-8756-6692A826AD35}" srcId="{0E36DE92-8AE5-448B-837D-FA0FCC79B047}" destId="{ABF5D244-512C-4686-A980-7A8407BC995E}" srcOrd="1" destOrd="0" parTransId="{04F361DC-1C0C-4014-BCEE-4981F584B0C9}" sibTransId="{AFE06C54-5458-494A-B61E-62C9D156E378}"/>
    <dgm:cxn modelId="{DBB4D1FD-8AF4-43E4-A111-D854EEC86AB8}" type="presOf" srcId="{6D267C47-B478-42BA-B6FE-D0FC5ADD9C38}" destId="{69A19552-1CAC-432C-A97B-A7D882FA5B43}" srcOrd="0" destOrd="0" presId="urn:microsoft.com/office/officeart/2005/8/layout/cycle3"/>
    <dgm:cxn modelId="{B9E5DE1B-75A5-4255-8547-F7976D7C6530}" type="presOf" srcId="{0E36DE92-8AE5-448B-837D-FA0FCC79B047}" destId="{3A5E1A47-4956-40EA-BD85-0641FD2F8A03}" srcOrd="0" destOrd="0" presId="urn:microsoft.com/office/officeart/2005/8/layout/cycle3"/>
    <dgm:cxn modelId="{FD003BAD-1E94-42B7-BD1B-413339347297}" srcId="{0E36DE92-8AE5-448B-837D-FA0FCC79B047}" destId="{9C564BCE-A145-4405-8108-C093DB42BB70}" srcOrd="0" destOrd="0" parTransId="{F21AA524-2417-4D94-939F-E7B29256A8E5}" sibTransId="{4E6C140C-5395-4709-AE0E-1796B9315A42}"/>
    <dgm:cxn modelId="{EC12FF92-21EB-4A1F-B7E5-411D4EE5042E}" type="presOf" srcId="{ABF5D244-512C-4686-A980-7A8407BC995E}" destId="{082CA640-D0B7-4786-BF62-4B710AF9A41A}" srcOrd="0" destOrd="0" presId="urn:microsoft.com/office/officeart/2005/8/layout/cycle3"/>
    <dgm:cxn modelId="{EF115B99-4674-4CD6-AD79-10D247B2B1BD}" type="presOf" srcId="{9C564BCE-A145-4405-8108-C093DB42BB70}" destId="{CCF2DFB4-669B-4DBB-A3BB-60DC70801951}" srcOrd="0" destOrd="0" presId="urn:microsoft.com/office/officeart/2005/8/layout/cycle3"/>
    <dgm:cxn modelId="{6789C42E-715A-4E69-9CE2-199337BB6F03}" srcId="{0E36DE92-8AE5-448B-837D-FA0FCC79B047}" destId="{6D267C47-B478-42BA-B6FE-D0FC5ADD9C38}" srcOrd="2" destOrd="0" parTransId="{533CF4BC-0C83-468E-AEA7-F14D80244330}" sibTransId="{4598EE4D-E5E6-47A7-AAD4-EA14E6031878}"/>
    <dgm:cxn modelId="{50FE343B-BD5C-4E1A-9055-AE33453FCE0B}" type="presOf" srcId="{4E6C140C-5395-4709-AE0E-1796B9315A42}" destId="{56ACF4C5-C7BB-4BE0-ACBC-82F24430A4FF}" srcOrd="0" destOrd="0" presId="urn:microsoft.com/office/officeart/2005/8/layout/cycle3"/>
    <dgm:cxn modelId="{F1CF4265-CFD8-49AC-A0D7-67422255FBE4}" type="presOf" srcId="{65F7F6F7-EE9F-4BF8-A2CA-785F0E5C7085}" destId="{CA1A1D33-2976-4526-884C-438D10238F6A}" srcOrd="0" destOrd="0" presId="urn:microsoft.com/office/officeart/2005/8/layout/cycle3"/>
    <dgm:cxn modelId="{4732652A-2DB0-4BBE-906D-30DE548D54C8}" type="presOf" srcId="{EF14210C-B587-44CD-A7D2-5A292CFCF525}" destId="{55F56790-488C-45C4-8C9C-7027EAF98735}" srcOrd="0" destOrd="0" presId="urn:microsoft.com/office/officeart/2005/8/layout/cycle3"/>
    <dgm:cxn modelId="{45ECDF84-C430-4043-AA17-872A44454BB8}" srcId="{0E36DE92-8AE5-448B-837D-FA0FCC79B047}" destId="{EF14210C-B587-44CD-A7D2-5A292CFCF525}" srcOrd="3" destOrd="0" parTransId="{DD030B9D-48D7-408D-9889-1643F9EA03B5}" sibTransId="{94D75C4D-34FA-4A48-B5F7-B3F2418EDD53}"/>
    <dgm:cxn modelId="{75980BAB-8216-4C20-8AFD-A10A7E169661}" srcId="{0E36DE92-8AE5-448B-837D-FA0FCC79B047}" destId="{65F7F6F7-EE9F-4BF8-A2CA-785F0E5C7085}" srcOrd="4" destOrd="0" parTransId="{9334AD00-9914-4CC5-87FD-AD6CE7A27364}" sibTransId="{4D504DF6-E6AA-47C7-B5CA-10A377A300CE}"/>
    <dgm:cxn modelId="{F12282EF-6F98-4C90-B325-F6C03F06E3AF}" type="presParOf" srcId="{3A5E1A47-4956-40EA-BD85-0641FD2F8A03}" destId="{2331B5BF-3F53-4954-90D1-3004D49A058F}" srcOrd="0" destOrd="0" presId="urn:microsoft.com/office/officeart/2005/8/layout/cycle3"/>
    <dgm:cxn modelId="{490FC35C-5BBF-4DFA-B1AF-A18D00D18FF8}" type="presParOf" srcId="{2331B5BF-3F53-4954-90D1-3004D49A058F}" destId="{CCF2DFB4-669B-4DBB-A3BB-60DC70801951}" srcOrd="0" destOrd="0" presId="urn:microsoft.com/office/officeart/2005/8/layout/cycle3"/>
    <dgm:cxn modelId="{B5C0A5D0-956A-4182-B25A-7F038424F31A}" type="presParOf" srcId="{2331B5BF-3F53-4954-90D1-3004D49A058F}" destId="{56ACF4C5-C7BB-4BE0-ACBC-82F24430A4FF}" srcOrd="1" destOrd="0" presId="urn:microsoft.com/office/officeart/2005/8/layout/cycle3"/>
    <dgm:cxn modelId="{2E3CA44F-88E1-4278-ACF2-DBADD3C442B2}" type="presParOf" srcId="{2331B5BF-3F53-4954-90D1-3004D49A058F}" destId="{082CA640-D0B7-4786-BF62-4B710AF9A41A}" srcOrd="2" destOrd="0" presId="urn:microsoft.com/office/officeart/2005/8/layout/cycle3"/>
    <dgm:cxn modelId="{1181527E-4627-4D64-8832-F48ABD0758A2}" type="presParOf" srcId="{2331B5BF-3F53-4954-90D1-3004D49A058F}" destId="{69A19552-1CAC-432C-A97B-A7D882FA5B43}" srcOrd="3" destOrd="0" presId="urn:microsoft.com/office/officeart/2005/8/layout/cycle3"/>
    <dgm:cxn modelId="{47F5327B-F218-46DB-BA6F-9ABDABD3F00E}" type="presParOf" srcId="{2331B5BF-3F53-4954-90D1-3004D49A058F}" destId="{55F56790-488C-45C4-8C9C-7027EAF98735}" srcOrd="4" destOrd="0" presId="urn:microsoft.com/office/officeart/2005/8/layout/cycle3"/>
    <dgm:cxn modelId="{BB7194E6-6950-40C1-9221-92428948E04E}" type="presParOf" srcId="{2331B5BF-3F53-4954-90D1-3004D49A058F}" destId="{CA1A1D33-2976-4526-884C-438D10238F6A}"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13513-DDC4-41BB-9854-092808D2424C}">
      <dsp:nvSpPr>
        <dsp:cNvPr id="0" name=""/>
        <dsp:cNvSpPr/>
      </dsp:nvSpPr>
      <dsp:spPr>
        <a:xfrm rot="5400000">
          <a:off x="852858" y="1375331"/>
          <a:ext cx="1216361" cy="1384784"/>
        </a:xfrm>
        <a:prstGeom prst="bentUpArrow">
          <a:avLst>
            <a:gd name="adj1" fmla="val 32840"/>
            <a:gd name="adj2" fmla="val 25000"/>
            <a:gd name="adj3" fmla="val 3578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666F4-36CC-4096-9527-783CCCB7397A}">
      <dsp:nvSpPr>
        <dsp:cNvPr id="0" name=""/>
        <dsp:cNvSpPr/>
      </dsp:nvSpPr>
      <dsp:spPr>
        <a:xfrm>
          <a:off x="530596" y="26969"/>
          <a:ext cx="2047637" cy="1433279"/>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Teachers</a:t>
          </a:r>
          <a:endParaRPr lang="en-US" sz="3100" kern="1200" dirty="0"/>
        </a:p>
      </dsp:txBody>
      <dsp:txXfrm>
        <a:off x="600576" y="96949"/>
        <a:ext cx="1907677" cy="1293319"/>
      </dsp:txXfrm>
    </dsp:sp>
    <dsp:sp modelId="{31568A48-62E4-43B8-A4B1-47F0E2A4860D}">
      <dsp:nvSpPr>
        <dsp:cNvPr id="0" name=""/>
        <dsp:cNvSpPr/>
      </dsp:nvSpPr>
      <dsp:spPr>
        <a:xfrm>
          <a:off x="2593729" y="210953"/>
          <a:ext cx="2749181" cy="11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ea typeface="Adobe Fan Heiti Std B" panose="020B0700000000000000" pitchFamily="34" charset="-128"/>
            </a:rPr>
            <a:t>Enhance contextualized teaching practices</a:t>
          </a:r>
          <a:endParaRPr lang="en-US" sz="2100" kern="1200" dirty="0"/>
        </a:p>
      </dsp:txBody>
      <dsp:txXfrm>
        <a:off x="2593729" y="210953"/>
        <a:ext cx="2749181" cy="1158439"/>
      </dsp:txXfrm>
    </dsp:sp>
    <dsp:sp modelId="{2EDF111F-02CC-4B15-B481-2FADAED64B23}">
      <dsp:nvSpPr>
        <dsp:cNvPr id="0" name=""/>
        <dsp:cNvSpPr/>
      </dsp:nvSpPr>
      <dsp:spPr>
        <a:xfrm rot="5400000">
          <a:off x="2852950" y="2985377"/>
          <a:ext cx="1216361" cy="1384784"/>
        </a:xfrm>
        <a:prstGeom prst="bentUpArrow">
          <a:avLst>
            <a:gd name="adj1" fmla="val 32840"/>
            <a:gd name="adj2" fmla="val 25000"/>
            <a:gd name="adj3" fmla="val 3578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86545-C85E-4CDA-BA2F-926ABEBB5A03}">
      <dsp:nvSpPr>
        <dsp:cNvPr id="0" name=""/>
        <dsp:cNvSpPr/>
      </dsp:nvSpPr>
      <dsp:spPr>
        <a:xfrm>
          <a:off x="2530688" y="1637015"/>
          <a:ext cx="2047637" cy="1433279"/>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Students</a:t>
          </a:r>
          <a:endParaRPr lang="en-US" sz="3100" kern="1200" dirty="0"/>
        </a:p>
      </dsp:txBody>
      <dsp:txXfrm>
        <a:off x="2600668" y="1706995"/>
        <a:ext cx="1907677" cy="1293319"/>
      </dsp:txXfrm>
    </dsp:sp>
    <dsp:sp modelId="{28042C65-7774-42B2-960D-CA1C7F258D36}">
      <dsp:nvSpPr>
        <dsp:cNvPr id="0" name=""/>
        <dsp:cNvSpPr/>
      </dsp:nvSpPr>
      <dsp:spPr>
        <a:xfrm>
          <a:off x="4654679" y="1773711"/>
          <a:ext cx="2977082" cy="11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ea typeface="Adobe Fan Heiti Std B" panose="020B0700000000000000" pitchFamily="34" charset="-128"/>
            </a:rPr>
            <a:t>Prepare students for what employers really need &amp; want</a:t>
          </a:r>
          <a:endParaRPr lang="en-US" sz="2100" kern="1200" dirty="0"/>
        </a:p>
      </dsp:txBody>
      <dsp:txXfrm>
        <a:off x="4654679" y="1773711"/>
        <a:ext cx="2977082" cy="1158439"/>
      </dsp:txXfrm>
    </dsp:sp>
    <dsp:sp modelId="{7D6DE845-24F0-4751-BEAD-82C056792B5E}">
      <dsp:nvSpPr>
        <dsp:cNvPr id="0" name=""/>
        <dsp:cNvSpPr/>
      </dsp:nvSpPr>
      <dsp:spPr>
        <a:xfrm>
          <a:off x="4530779" y="3247061"/>
          <a:ext cx="2047637" cy="1433279"/>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Workforce</a:t>
          </a:r>
          <a:endParaRPr lang="en-US" sz="3100" kern="1200" dirty="0"/>
        </a:p>
      </dsp:txBody>
      <dsp:txXfrm>
        <a:off x="4600759" y="3317041"/>
        <a:ext cx="1907677" cy="1293319"/>
      </dsp:txXfrm>
    </dsp:sp>
    <dsp:sp modelId="{EA2C778D-7E7E-4CA1-BB08-B3731E68CBDB}">
      <dsp:nvSpPr>
        <dsp:cNvPr id="0" name=""/>
        <dsp:cNvSpPr/>
      </dsp:nvSpPr>
      <dsp:spPr>
        <a:xfrm>
          <a:off x="6563282" y="3358098"/>
          <a:ext cx="2580717" cy="11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ea typeface="Adobe Fan Heiti Std B" panose="020B0700000000000000" pitchFamily="34" charset="-128"/>
            </a:rPr>
            <a:t>Increase awareness of high demand occupations in local workforce area</a:t>
          </a:r>
          <a:endParaRPr lang="en-US" sz="2100" kern="1200" dirty="0"/>
        </a:p>
      </dsp:txBody>
      <dsp:txXfrm>
        <a:off x="6563282" y="3358098"/>
        <a:ext cx="2580717" cy="1158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CF4C5-C7BB-4BE0-ACBC-82F24430A4FF}">
      <dsp:nvSpPr>
        <dsp:cNvPr id="0" name=""/>
        <dsp:cNvSpPr/>
      </dsp:nvSpPr>
      <dsp:spPr>
        <a:xfrm>
          <a:off x="2389392" y="-32778"/>
          <a:ext cx="5207897" cy="5207897"/>
        </a:xfrm>
        <a:prstGeom prst="circularArrow">
          <a:avLst>
            <a:gd name="adj1" fmla="val 5544"/>
            <a:gd name="adj2" fmla="val 330680"/>
            <a:gd name="adj3" fmla="val 13743882"/>
            <a:gd name="adj4" fmla="val 17405496"/>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2DFB4-669B-4DBB-A3BB-60DC70801951}">
      <dsp:nvSpPr>
        <dsp:cNvPr id="0" name=""/>
        <dsp:cNvSpPr/>
      </dsp:nvSpPr>
      <dsp:spPr>
        <a:xfrm>
          <a:off x="3757196" y="2048"/>
          <a:ext cx="2472288" cy="1236144"/>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Engage</a:t>
          </a:r>
          <a:endParaRPr lang="en-US" sz="4100" kern="1200" dirty="0"/>
        </a:p>
      </dsp:txBody>
      <dsp:txXfrm>
        <a:off x="3817540" y="62392"/>
        <a:ext cx="2351600" cy="1115456"/>
      </dsp:txXfrm>
    </dsp:sp>
    <dsp:sp modelId="{082CA640-D0B7-4786-BF62-4B710AF9A41A}">
      <dsp:nvSpPr>
        <dsp:cNvPr id="0" name=""/>
        <dsp:cNvSpPr/>
      </dsp:nvSpPr>
      <dsp:spPr>
        <a:xfrm>
          <a:off x="6618755" y="1515901"/>
          <a:ext cx="2472288" cy="1236144"/>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Explore</a:t>
          </a:r>
          <a:endParaRPr lang="en-US" sz="4100" kern="1200" dirty="0"/>
        </a:p>
      </dsp:txBody>
      <dsp:txXfrm>
        <a:off x="6679099" y="1576245"/>
        <a:ext cx="2351600" cy="1115456"/>
      </dsp:txXfrm>
    </dsp:sp>
    <dsp:sp modelId="{69A19552-1CAC-432C-A97B-A7D882FA5B43}">
      <dsp:nvSpPr>
        <dsp:cNvPr id="0" name=""/>
        <dsp:cNvSpPr/>
      </dsp:nvSpPr>
      <dsp:spPr>
        <a:xfrm>
          <a:off x="5062580" y="4019607"/>
          <a:ext cx="2472288" cy="1236144"/>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Explain</a:t>
          </a:r>
          <a:endParaRPr lang="en-US" sz="4100" kern="1200" dirty="0"/>
        </a:p>
      </dsp:txBody>
      <dsp:txXfrm>
        <a:off x="5122924" y="4079951"/>
        <a:ext cx="2351600" cy="1115456"/>
      </dsp:txXfrm>
    </dsp:sp>
    <dsp:sp modelId="{55F56790-488C-45C4-8C9C-7027EAF98735}">
      <dsp:nvSpPr>
        <dsp:cNvPr id="0" name=""/>
        <dsp:cNvSpPr/>
      </dsp:nvSpPr>
      <dsp:spPr>
        <a:xfrm>
          <a:off x="2451812" y="4019607"/>
          <a:ext cx="2472288" cy="1236144"/>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Elaborate</a:t>
          </a:r>
          <a:endParaRPr lang="en-US" sz="4100" kern="1200" dirty="0"/>
        </a:p>
      </dsp:txBody>
      <dsp:txXfrm>
        <a:off x="2512156" y="4079951"/>
        <a:ext cx="2351600" cy="1115456"/>
      </dsp:txXfrm>
    </dsp:sp>
    <dsp:sp modelId="{CA1A1D33-2976-4526-884C-438D10238F6A}">
      <dsp:nvSpPr>
        <dsp:cNvPr id="0" name=""/>
        <dsp:cNvSpPr/>
      </dsp:nvSpPr>
      <dsp:spPr>
        <a:xfrm>
          <a:off x="895637" y="1515901"/>
          <a:ext cx="2472288" cy="1236144"/>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Evaluate</a:t>
          </a:r>
          <a:endParaRPr lang="en-US" sz="4100" kern="1200" dirty="0"/>
        </a:p>
      </dsp:txBody>
      <dsp:txXfrm>
        <a:off x="955981" y="1576245"/>
        <a:ext cx="2351600" cy="111545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196D5-F4DF-4A0E-92FE-CE343C180E7B}" type="datetimeFigureOut">
              <a:rPr lang="en-US" smtClean="0"/>
              <a:t>8/1/2017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0E3CB-B5A7-4190-823D-A05D54E6C9F8}" type="slidenum">
              <a:rPr lang="en-US" smtClean="0"/>
              <a:t>‹#›</a:t>
            </a:fld>
            <a:endParaRPr lang="en-US"/>
          </a:p>
        </p:txBody>
      </p:sp>
    </p:spTree>
    <p:extLst>
      <p:ext uri="{BB962C8B-B14F-4D97-AF65-F5344CB8AC3E}">
        <p14:creationId xmlns:p14="http://schemas.microsoft.com/office/powerpoint/2010/main" val="364973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1</a:t>
            </a:fld>
            <a:endParaRPr lang="en-US"/>
          </a:p>
        </p:txBody>
      </p:sp>
    </p:spTree>
    <p:extLst>
      <p:ext uri="{BB962C8B-B14F-4D97-AF65-F5344CB8AC3E}">
        <p14:creationId xmlns:p14="http://schemas.microsoft.com/office/powerpoint/2010/main" val="576207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9520E3CB-B5A7-4190-823D-A05D54E6C9F8}" type="slidenum">
              <a:rPr lang="en-US" smtClean="0"/>
              <a:t>13</a:t>
            </a:fld>
            <a:endParaRPr lang="en-US"/>
          </a:p>
        </p:txBody>
      </p:sp>
    </p:spTree>
    <p:extLst>
      <p:ext uri="{BB962C8B-B14F-4D97-AF65-F5344CB8AC3E}">
        <p14:creationId xmlns:p14="http://schemas.microsoft.com/office/powerpoint/2010/main" val="153658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dobe Fan Heiti Std B" panose="020B0700000000000000" pitchFamily="34" charset="-128"/>
                <a:ea typeface="Adobe Fan Heiti Std B" panose="020B0700000000000000" pitchFamily="34" charset="-128"/>
              </a:rPr>
              <a:t>Research your company </a:t>
            </a:r>
            <a:br>
              <a:rPr lang="en-US" dirty="0" smtClean="0">
                <a:latin typeface="Adobe Fan Heiti Std B" panose="020B0700000000000000" pitchFamily="34" charset="-128"/>
                <a:ea typeface="Adobe Fan Heiti Std B" panose="020B0700000000000000" pitchFamily="34" charset="-128"/>
              </a:rPr>
            </a:br>
            <a:r>
              <a:rPr lang="en-US" dirty="0" smtClean="0">
                <a:latin typeface="Adobe Fan Heiti Std B" panose="020B0700000000000000" pitchFamily="34" charset="-128"/>
                <a:ea typeface="Adobe Fan Heiti Std B" panose="020B0700000000000000" pitchFamily="34" charset="-128"/>
              </a:rPr>
              <a:t>Vision, Mission, Values</a:t>
            </a:r>
            <a:br>
              <a:rPr lang="en-US" dirty="0" smtClean="0">
                <a:latin typeface="Adobe Fan Heiti Std B" panose="020B0700000000000000" pitchFamily="34" charset="-128"/>
                <a:ea typeface="Adobe Fan Heiti Std B" panose="020B0700000000000000" pitchFamily="34" charset="-128"/>
              </a:rPr>
            </a:br>
            <a:r>
              <a:rPr lang="en-US" dirty="0" smtClean="0">
                <a:latin typeface="Adobe Fan Heiti Std B" panose="020B0700000000000000" pitchFamily="34" charset="-128"/>
                <a:ea typeface="Adobe Fan Heiti Std B" panose="020B0700000000000000" pitchFamily="34" charset="-128"/>
              </a:rPr>
              <a:t>HR Policies</a:t>
            </a:r>
            <a:endParaRPr lang="en-US" dirty="0" smtClean="0"/>
          </a:p>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14</a:t>
            </a:fld>
            <a:endParaRPr lang="en-US"/>
          </a:p>
        </p:txBody>
      </p:sp>
    </p:spTree>
    <p:extLst>
      <p:ext uri="{BB962C8B-B14F-4D97-AF65-F5344CB8AC3E}">
        <p14:creationId xmlns:p14="http://schemas.microsoft.com/office/powerpoint/2010/main" val="82023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trebuchet ms" panose="020B0603020202020204" pitchFamily="34" charset="0"/>
              </a:rPr>
              <a:t>Refer to lesson plan</a:t>
            </a:r>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15</a:t>
            </a:fld>
            <a:endParaRPr lang="en-US"/>
          </a:p>
        </p:txBody>
      </p:sp>
    </p:spTree>
    <p:extLst>
      <p:ext uri="{BB962C8B-B14F-4D97-AF65-F5344CB8AC3E}">
        <p14:creationId xmlns:p14="http://schemas.microsoft.com/office/powerpoint/2010/main" val="319960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Partnered</a:t>
            </a:r>
            <a:r>
              <a:rPr lang="en-US" baseline="0" dirty="0" smtClean="0"/>
              <a:t> with Marathon Medical on its federal supply schedule contract administers by the </a:t>
            </a:r>
            <a:r>
              <a:rPr lang="en-US" baseline="0" dirty="0" err="1" smtClean="0"/>
              <a:t>Dept</a:t>
            </a:r>
            <a:r>
              <a:rPr lang="en-US" baseline="0" dirty="0" smtClean="0"/>
              <a:t> of VA making the Trans CU 02 </a:t>
            </a:r>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20</a:t>
            </a:fld>
            <a:endParaRPr lang="en-US"/>
          </a:p>
        </p:txBody>
      </p:sp>
    </p:spTree>
    <p:extLst>
      <p:ext uri="{BB962C8B-B14F-4D97-AF65-F5344CB8AC3E}">
        <p14:creationId xmlns:p14="http://schemas.microsoft.com/office/powerpoint/2010/main" val="263237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Meeting and speaking with local employers led to new opportunities and partnerships! </a:t>
            </a:r>
          </a:p>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23</a:t>
            </a:fld>
            <a:endParaRPr lang="en-US"/>
          </a:p>
        </p:txBody>
      </p:sp>
    </p:spTree>
    <p:extLst>
      <p:ext uri="{BB962C8B-B14F-4D97-AF65-F5344CB8AC3E}">
        <p14:creationId xmlns:p14="http://schemas.microsoft.com/office/powerpoint/2010/main" val="3027887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26</a:t>
            </a:fld>
            <a:endParaRPr lang="en-US"/>
          </a:p>
        </p:txBody>
      </p:sp>
    </p:spTree>
    <p:extLst>
      <p:ext uri="{BB962C8B-B14F-4D97-AF65-F5344CB8AC3E}">
        <p14:creationId xmlns:p14="http://schemas.microsoft.com/office/powerpoint/2010/main" val="2804438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28</a:t>
            </a:fld>
            <a:endParaRPr lang="en-US"/>
          </a:p>
        </p:txBody>
      </p:sp>
    </p:spTree>
    <p:extLst>
      <p:ext uri="{BB962C8B-B14F-4D97-AF65-F5344CB8AC3E}">
        <p14:creationId xmlns:p14="http://schemas.microsoft.com/office/powerpoint/2010/main" val="1020429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29</a:t>
            </a:fld>
            <a:endParaRPr lang="en-US"/>
          </a:p>
        </p:txBody>
      </p:sp>
    </p:spTree>
    <p:extLst>
      <p:ext uri="{BB962C8B-B14F-4D97-AF65-F5344CB8AC3E}">
        <p14:creationId xmlns:p14="http://schemas.microsoft.com/office/powerpoint/2010/main" val="33036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Externship Program provides teachers with opportunities to learn about the manufacturing industry and careers available. Teachers tour 5 San Antonio Manufacturing facilities, interacted directly with company employees, and collaborated with other adult education teachers to bring back lessons learned and educate their students and peers.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are excited to share the development and implementation process for our first annual AEL Alamo Consortium Teacher Externship Week. We partnered with a local non-profit organization of manufacturing companies to host an AEL teacher experience unlike any before in the San Antonio area. Our Teacher Externship Week allows teachers to experience job sites otherwise off-limits to educators, share these experiences with their students. Our efforts resulted in a first place award for AEL Employer Partnership from TWC. We will take</a:t>
            </a:r>
            <a:r>
              <a:rPr lang="en-US" baseline="0" dirty="0" smtClean="0"/>
              <a:t> you through the </a:t>
            </a:r>
            <a:r>
              <a:rPr lang="en-US" dirty="0" smtClean="0"/>
              <a:t>idea, implementation, and lessons learned. Education Service Center, Region-20 (ESC-20) is excited to share the development and implementation process for our first annual AEL Alamo Consortium Teacher Externship Week. ESC-20 partnered with a local non-profit organization of manufacturing companies to host an AEL teacher experience unlike any before in the San Antonio area. Our Teacher Externship Week allows teachers to experience job sites otherwise off-limits to educators, share these experiences with their students, and create lesson plans to share with other teachers. The team’s efforts resulted in a first place award for AEL Employer Partnership from TWC. Join us to explore the journey of Teacher Externship from idea, implementation, and lessons learned.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2</a:t>
            </a:fld>
            <a:endParaRPr lang="en-US"/>
          </a:p>
        </p:txBody>
      </p:sp>
    </p:spTree>
    <p:extLst>
      <p:ext uri="{BB962C8B-B14F-4D97-AF65-F5344CB8AC3E}">
        <p14:creationId xmlns:p14="http://schemas.microsoft.com/office/powerpoint/2010/main" val="117490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3</a:t>
            </a:fld>
            <a:endParaRPr lang="en-US"/>
          </a:p>
        </p:txBody>
      </p:sp>
    </p:spTree>
    <p:extLst>
      <p:ext uri="{BB962C8B-B14F-4D97-AF65-F5344CB8AC3E}">
        <p14:creationId xmlns:p14="http://schemas.microsoft.com/office/powerpoint/2010/main" val="422152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4</a:t>
            </a:fld>
            <a:endParaRPr lang="en-US"/>
          </a:p>
        </p:txBody>
      </p:sp>
    </p:spTree>
    <p:extLst>
      <p:ext uri="{BB962C8B-B14F-4D97-AF65-F5344CB8AC3E}">
        <p14:creationId xmlns:p14="http://schemas.microsoft.com/office/powerpoint/2010/main" val="20572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5</a:t>
            </a:fld>
            <a:endParaRPr lang="en-US"/>
          </a:p>
        </p:txBody>
      </p:sp>
    </p:spTree>
    <p:extLst>
      <p:ext uri="{BB962C8B-B14F-4D97-AF65-F5344CB8AC3E}">
        <p14:creationId xmlns:p14="http://schemas.microsoft.com/office/powerpoint/2010/main" val="51755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https://youtu.be/_SXmMCTPYWI</a:t>
            </a:r>
          </a:p>
        </p:txBody>
      </p:sp>
      <p:sp>
        <p:nvSpPr>
          <p:cNvPr id="4" name="Slide Number Placeholder 3"/>
          <p:cNvSpPr>
            <a:spLocks noGrp="1"/>
          </p:cNvSpPr>
          <p:nvPr>
            <p:ph type="sldNum" sz="quarter" idx="10"/>
          </p:nvPr>
        </p:nvSpPr>
        <p:spPr/>
        <p:txBody>
          <a:bodyPr/>
          <a:lstStyle/>
          <a:p>
            <a:fld id="{9520E3CB-B5A7-4190-823D-A05D54E6C9F8}" type="slidenum">
              <a:rPr lang="en-US" smtClean="0"/>
              <a:t>6</a:t>
            </a:fld>
            <a:endParaRPr lang="en-US"/>
          </a:p>
        </p:txBody>
      </p:sp>
    </p:spTree>
    <p:extLst>
      <p:ext uri="{BB962C8B-B14F-4D97-AF65-F5344CB8AC3E}">
        <p14:creationId xmlns:p14="http://schemas.microsoft.com/office/powerpoint/2010/main" val="341705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7</a:t>
            </a:fld>
            <a:endParaRPr lang="en-US"/>
          </a:p>
        </p:txBody>
      </p:sp>
    </p:spTree>
    <p:extLst>
      <p:ext uri="{BB962C8B-B14F-4D97-AF65-F5344CB8AC3E}">
        <p14:creationId xmlns:p14="http://schemas.microsoft.com/office/powerpoint/2010/main" val="1228872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11</a:t>
            </a:fld>
            <a:endParaRPr lang="en-US"/>
          </a:p>
        </p:txBody>
      </p:sp>
    </p:spTree>
    <p:extLst>
      <p:ext uri="{BB962C8B-B14F-4D97-AF65-F5344CB8AC3E}">
        <p14:creationId xmlns:p14="http://schemas.microsoft.com/office/powerpoint/2010/main" val="239588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12</a:t>
            </a:fld>
            <a:endParaRPr lang="en-US"/>
          </a:p>
        </p:txBody>
      </p:sp>
    </p:spTree>
    <p:extLst>
      <p:ext uri="{BB962C8B-B14F-4D97-AF65-F5344CB8AC3E}">
        <p14:creationId xmlns:p14="http://schemas.microsoft.com/office/powerpoint/2010/main" val="646373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20870"/>
            <a:ext cx="7772400" cy="1470025"/>
          </a:xfrm>
        </p:spPr>
        <p:txBody>
          <a:bodyPr/>
          <a:lstStyle/>
          <a:p>
            <a:r>
              <a:rPr lang="en-US" smtClean="0"/>
              <a:t>Click to edit Master title style</a:t>
            </a:r>
            <a:endParaRPr lang="en-US"/>
          </a:p>
        </p:txBody>
      </p:sp>
    </p:spTree>
    <p:extLst>
      <p:ext uri="{BB962C8B-B14F-4D97-AF65-F5344CB8AC3E}">
        <p14:creationId xmlns:p14="http://schemas.microsoft.com/office/powerpoint/2010/main" val="290787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05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495492" y="35489"/>
            <a:ext cx="2057400" cy="5851525"/>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60588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7069521" y="5871724"/>
            <a:ext cx="2074479" cy="307777"/>
          </a:xfrm>
          <a:prstGeom prst="rect">
            <a:avLst/>
          </a:prstGeom>
        </p:spPr>
        <p:txBody>
          <a:bodyPr wrap="none">
            <a:spAutoFit/>
          </a:bodyPr>
          <a:lstStyle/>
          <a:p>
            <a:pPr algn="ctr"/>
            <a:r>
              <a:rPr lang="en-US" sz="1400" i="1" dirty="0"/>
              <a:t>Success for Adult Learners</a:t>
            </a:r>
          </a:p>
        </p:txBody>
      </p:sp>
    </p:spTree>
    <p:extLst>
      <p:ext uri="{BB962C8B-B14F-4D97-AF65-F5344CB8AC3E}">
        <p14:creationId xmlns:p14="http://schemas.microsoft.com/office/powerpoint/2010/main" val="373217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918184"/>
            <a:ext cx="7772400" cy="1362075"/>
          </a:xfrm>
        </p:spPr>
        <p:txBody>
          <a:bodyPr anchor="t"/>
          <a:lstStyle>
            <a:lvl1pPr algn="l">
              <a:defRPr sz="4000" b="1" cap="all"/>
            </a:lvl1pPr>
          </a:lstStyle>
          <a:p>
            <a:r>
              <a:rPr lang="en-US" smtClean="0"/>
              <a:t>Click to edit Master title style</a:t>
            </a:r>
            <a:endParaRPr lang="en-US"/>
          </a:p>
        </p:txBody>
      </p:sp>
    </p:spTree>
    <p:extLst>
      <p:ext uri="{BB962C8B-B14F-4D97-AF65-F5344CB8AC3E}">
        <p14:creationId xmlns:p14="http://schemas.microsoft.com/office/powerpoint/2010/main" val="300582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542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79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909190"/>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42053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66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4045"/>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7404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3609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988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02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678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2352"/>
            <a:ext cx="8229600" cy="32322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700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te.ed.gov/employabilityskill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v_xDBqx9r7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kfUiXAGGEC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wevideo.com/view/952925275" TargetMode="External"/><Relationship Id="rId2" Type="http://schemas.openxmlformats.org/officeDocument/2006/relationships/hyperlink" Target="http://go.nepris.com/e/309391/2017-06-25/3l1w/1032983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youtu.be/FSGPMe295hw" TargetMode="Externa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wendy.christensen@esc20.net" TargetMode="External"/><Relationship Id="rId2" Type="http://schemas.openxmlformats.org/officeDocument/2006/relationships/hyperlink" Target="mailto:michelle.yzaguirre@esc20.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hyperlink" Target="https://youtu.be/_SXmMCTPYW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2478" y="4767101"/>
            <a:ext cx="2613279" cy="369332"/>
          </a:xfrm>
          <a:prstGeom prst="rect">
            <a:avLst/>
          </a:prstGeom>
        </p:spPr>
        <p:txBody>
          <a:bodyPr wrap="none">
            <a:spAutoFit/>
          </a:bodyPr>
          <a:lstStyle/>
          <a:p>
            <a:pPr algn="ctr"/>
            <a:r>
              <a:rPr lang="en-US" i="1" dirty="0"/>
              <a:t>Success for Adult Learners</a:t>
            </a:r>
          </a:p>
        </p:txBody>
      </p:sp>
    </p:spTree>
    <p:extLst>
      <p:ext uri="{BB962C8B-B14F-4D97-AF65-F5344CB8AC3E}">
        <p14:creationId xmlns:p14="http://schemas.microsoft.com/office/powerpoint/2010/main" val="206163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85513"/>
            <a:ext cx="8229600" cy="1143000"/>
          </a:xfrm>
        </p:spPr>
        <p:txBody>
          <a:bodyPr>
            <a:normAutofit fontScale="90000"/>
          </a:bodyPr>
          <a:lstStyle/>
          <a:p>
            <a:pPr lvl="0"/>
            <a:r>
              <a:rPr lang="en-US" sz="3600" dirty="0" smtClean="0">
                <a:ea typeface="Adobe Fan Heiti Std B" panose="020B0700000000000000" pitchFamily="34" charset="-128"/>
              </a:rPr>
              <a:t/>
            </a:r>
            <a:br>
              <a:rPr lang="en-US" sz="3600" dirty="0" smtClean="0">
                <a:ea typeface="Adobe Fan Heiti Std B" panose="020B0700000000000000" pitchFamily="34" charset="-128"/>
              </a:rPr>
            </a:br>
            <a:r>
              <a:rPr lang="en-US" sz="3600" dirty="0" smtClean="0">
                <a:ea typeface="Adobe Fan Heiti Std B" panose="020B0700000000000000" pitchFamily="34" charset="-128"/>
              </a:rPr>
              <a:t>Objective #3: Workforce- Increase </a:t>
            </a:r>
            <a:r>
              <a:rPr lang="en-US" sz="3600" dirty="0">
                <a:ea typeface="Adobe Fan Heiti Std B" panose="020B0700000000000000" pitchFamily="34" charset="-128"/>
              </a:rPr>
              <a:t>awareness of </a:t>
            </a:r>
            <a:r>
              <a:rPr lang="en-US" sz="3600" dirty="0" smtClean="0">
                <a:ea typeface="Adobe Fan Heiti Std B" panose="020B0700000000000000" pitchFamily="34" charset="-128"/>
              </a:rPr>
              <a:t>high demand occupations </a:t>
            </a:r>
            <a:br>
              <a:rPr lang="en-US" sz="3600" dirty="0" smtClean="0">
                <a:ea typeface="Adobe Fan Heiti Std B" panose="020B0700000000000000" pitchFamily="34" charset="-128"/>
              </a:rPr>
            </a:br>
            <a:r>
              <a:rPr lang="en-US" sz="3600" dirty="0" smtClean="0">
                <a:ea typeface="Adobe Fan Heiti Std B" panose="020B0700000000000000" pitchFamily="34" charset="-128"/>
              </a:rPr>
              <a:t>in </a:t>
            </a:r>
            <a:r>
              <a:rPr lang="en-US" sz="3600" dirty="0">
                <a:ea typeface="Adobe Fan Heiti Std B" panose="020B0700000000000000" pitchFamily="34" charset="-128"/>
              </a:rPr>
              <a:t>local workforce area</a:t>
            </a:r>
            <a:r>
              <a:rPr lang="en-US" dirty="0"/>
              <a:t/>
            </a:r>
            <a:br>
              <a:rPr lang="en-US" dirty="0"/>
            </a:br>
            <a:endParaRPr lang="en-US" dirty="0"/>
          </a:p>
        </p:txBody>
      </p:sp>
      <p:sp>
        <p:nvSpPr>
          <p:cNvPr id="3" name="Content Placeholder 2"/>
          <p:cNvSpPr>
            <a:spLocks noGrp="1"/>
          </p:cNvSpPr>
          <p:nvPr>
            <p:ph idx="1"/>
          </p:nvPr>
        </p:nvSpPr>
        <p:spPr>
          <a:xfrm>
            <a:off x="142875" y="2286690"/>
            <a:ext cx="8401050" cy="3232252"/>
          </a:xfrm>
        </p:spPr>
        <p:txBody>
          <a:bodyPr>
            <a:normAutofit fontScale="92500" lnSpcReduction="20000"/>
          </a:bodyPr>
          <a:lstStyle/>
          <a:p>
            <a:pPr marL="514350" indent="-514350">
              <a:buFont typeface="+mj-lt"/>
              <a:buAutoNum type="arabicPeriod"/>
            </a:pPr>
            <a:r>
              <a:rPr lang="en-US" dirty="0" smtClean="0"/>
              <a:t>Local </a:t>
            </a:r>
            <a:r>
              <a:rPr lang="en-US" dirty="0"/>
              <a:t>companies</a:t>
            </a:r>
          </a:p>
          <a:p>
            <a:pPr marL="514350" indent="-514350">
              <a:buFont typeface="+mj-lt"/>
              <a:buAutoNum type="arabicPeriod"/>
            </a:pPr>
            <a:r>
              <a:rPr lang="en-US" dirty="0" smtClean="0"/>
              <a:t>High demand occupations in </a:t>
            </a:r>
            <a:r>
              <a:rPr lang="en-US" dirty="0"/>
              <a:t>the San Antonio area</a:t>
            </a:r>
          </a:p>
          <a:p>
            <a:pPr marL="514350" indent="-514350">
              <a:buFont typeface="+mj-lt"/>
              <a:buAutoNum type="arabicPeriod"/>
            </a:pPr>
            <a:r>
              <a:rPr lang="en-US" dirty="0" smtClean="0"/>
              <a:t>Required academic skills </a:t>
            </a:r>
          </a:p>
          <a:p>
            <a:pPr marL="514350" indent="-514350">
              <a:buFont typeface="+mj-lt"/>
              <a:buAutoNum type="arabicPeriod"/>
            </a:pPr>
            <a:r>
              <a:rPr lang="en-US" dirty="0" smtClean="0"/>
              <a:t>Desired </a:t>
            </a:r>
            <a:r>
              <a:rPr lang="en-US" dirty="0"/>
              <a:t>employability/success/interpersonal skills</a:t>
            </a:r>
          </a:p>
          <a:p>
            <a:pPr marL="514350" indent="-514350">
              <a:buFont typeface="+mj-lt"/>
              <a:buAutoNum type="arabicPeriod"/>
            </a:pPr>
            <a:r>
              <a:rPr lang="en-US" dirty="0" smtClean="0"/>
              <a:t>Education </a:t>
            </a:r>
            <a:r>
              <a:rPr lang="en-US" dirty="0"/>
              <a:t>requirements for various careers</a:t>
            </a:r>
          </a:p>
          <a:p>
            <a:pPr marL="514350" indent="-514350">
              <a:buFont typeface="+mj-lt"/>
              <a:buAutoNum type="arabicPeriod"/>
            </a:pPr>
            <a:r>
              <a:rPr lang="en-US" dirty="0" smtClean="0"/>
              <a:t>Opportunities </a:t>
            </a:r>
            <a:r>
              <a:rPr lang="en-US" dirty="0"/>
              <a:t>for students</a:t>
            </a:r>
          </a:p>
        </p:txBody>
      </p:sp>
    </p:spTree>
    <p:extLst>
      <p:ext uri="{BB962C8B-B14F-4D97-AF65-F5344CB8AC3E}">
        <p14:creationId xmlns:p14="http://schemas.microsoft.com/office/powerpoint/2010/main" val="1362092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46824" y="1245596"/>
            <a:ext cx="7882776" cy="5078313"/>
          </a:xfrm>
          <a:prstGeom prst="rect">
            <a:avLst/>
          </a:prstGeom>
        </p:spPr>
        <p:txBody>
          <a:bodyPr wrap="square">
            <a:spAutoFit/>
          </a:bodyPr>
          <a:lstStyle/>
          <a:p>
            <a:r>
              <a:rPr lang="en-US" sz="2000" dirty="0" smtClean="0"/>
              <a:t>Led &amp; facilitated the externship </a:t>
            </a:r>
          </a:p>
          <a:p>
            <a:r>
              <a:rPr lang="en-US" sz="2000" dirty="0" smtClean="0"/>
              <a:t>Teachers selected </a:t>
            </a:r>
            <a:r>
              <a:rPr lang="en-US" sz="2000" dirty="0"/>
              <a:t>by the </a:t>
            </a:r>
            <a:r>
              <a:rPr lang="en-US" sz="2000" dirty="0" smtClean="0"/>
              <a:t>program directors</a:t>
            </a:r>
            <a:endParaRPr lang="en-US" sz="2000" dirty="0"/>
          </a:p>
          <a:p>
            <a:r>
              <a:rPr lang="en-US" sz="2000" dirty="0" smtClean="0"/>
              <a:t>Created 5 day agenda   </a:t>
            </a:r>
          </a:p>
          <a:p>
            <a:r>
              <a:rPr lang="en-US" sz="2000" dirty="0"/>
              <a:t>Arranged industry tours </a:t>
            </a:r>
            <a:r>
              <a:rPr lang="en-US" sz="2000" dirty="0" smtClean="0"/>
              <a:t>(with assistance from Dr</a:t>
            </a:r>
            <a:r>
              <a:rPr lang="en-US" sz="2000" dirty="0"/>
              <a:t>. </a:t>
            </a:r>
            <a:r>
              <a:rPr lang="en-US" sz="2000" dirty="0" smtClean="0"/>
              <a:t>Lazor/ATEAMS</a:t>
            </a:r>
            <a:r>
              <a:rPr lang="en-US" sz="2000" dirty="0"/>
              <a:t>)</a:t>
            </a:r>
          </a:p>
          <a:p>
            <a:r>
              <a:rPr lang="en-US" sz="2000" dirty="0" smtClean="0"/>
              <a:t>Arranged for Workforce Solutions Alamo to present on local data trends &amp; </a:t>
            </a:r>
            <a:r>
              <a:rPr lang="en-US" sz="2000" dirty="0">
                <a:latin typeface="Calibri" panose="020F0502020204030204" pitchFamily="34" charset="0"/>
                <a:cs typeface="Times New Roman" panose="02020603050405020304" pitchFamily="18" charset="0"/>
              </a:rPr>
              <a:t>j</a:t>
            </a:r>
            <a:r>
              <a:rPr lang="en-US" sz="2000" dirty="0" smtClean="0">
                <a:latin typeface="Calibri" panose="020F0502020204030204" pitchFamily="34" charset="0"/>
                <a:ea typeface="Calibri" panose="020F0502020204030204" pitchFamily="34" charset="0"/>
                <a:cs typeface="Times New Roman" panose="02020603050405020304" pitchFamily="18" charset="0"/>
              </a:rPr>
              <a:t>ob </a:t>
            </a:r>
            <a:r>
              <a:rPr lang="en-US" sz="2000" dirty="0">
                <a:latin typeface="Calibri" panose="020F0502020204030204" pitchFamily="34" charset="0"/>
                <a:ea typeface="Calibri" panose="020F0502020204030204" pitchFamily="34" charset="0"/>
                <a:cs typeface="Times New Roman" panose="02020603050405020304" pitchFamily="18" charset="0"/>
              </a:rPr>
              <a:t>m</a:t>
            </a:r>
            <a:r>
              <a:rPr lang="en-US" sz="2000" dirty="0" smtClean="0">
                <a:latin typeface="Calibri" panose="020F0502020204030204" pitchFamily="34" charset="0"/>
                <a:ea typeface="Calibri" panose="020F0502020204030204" pitchFamily="34" charset="0"/>
                <a:cs typeface="Times New Roman" panose="02020603050405020304" pitchFamily="18" charset="0"/>
              </a:rPr>
              <a:t>arket in San Antonio</a:t>
            </a:r>
            <a:endParaRPr lang="en-US" sz="2000" dirty="0" smtClean="0"/>
          </a:p>
          <a:p>
            <a:r>
              <a:rPr lang="en-US" sz="2000" dirty="0" smtClean="0"/>
              <a:t>Chose 5Es lesson plan template (</a:t>
            </a:r>
            <a:r>
              <a:rPr lang="en-US" sz="2000" dirty="0" smtClean="0">
                <a:latin typeface="Calibri" panose="020F0502020204030204" pitchFamily="34" charset="0"/>
                <a:cs typeface="Times New Roman" panose="02020603050405020304" pitchFamily="18" charset="0"/>
              </a:rPr>
              <a:t>Added </a:t>
            </a:r>
            <a:r>
              <a:rPr lang="en-US" sz="2000" dirty="0">
                <a:latin typeface="Calibri" panose="020F0502020204030204" pitchFamily="34" charset="0"/>
                <a:cs typeface="Times New Roman" panose="02020603050405020304" pitchFamily="18" charset="0"/>
              </a:rPr>
              <a:t>the best lesson plans </a:t>
            </a:r>
            <a:r>
              <a:rPr lang="en-US" sz="2000" dirty="0" smtClean="0">
                <a:latin typeface="Calibri" panose="020F0502020204030204" pitchFamily="34" charset="0"/>
                <a:cs typeface="Times New Roman" panose="02020603050405020304" pitchFamily="18" charset="0"/>
              </a:rPr>
              <a:t>created to </a:t>
            </a:r>
            <a:r>
              <a:rPr lang="en-US" sz="2000" dirty="0">
                <a:latin typeface="Calibri" panose="020F0502020204030204" pitchFamily="34" charset="0"/>
                <a:cs typeface="Times New Roman" panose="02020603050405020304" pitchFamily="18" charset="0"/>
              </a:rPr>
              <a:t>our </a:t>
            </a:r>
            <a:r>
              <a:rPr lang="en-US" sz="2000" dirty="0" smtClean="0">
                <a:latin typeface="Calibri" panose="020F0502020204030204" pitchFamily="34" charset="0"/>
                <a:cs typeface="Times New Roman" panose="02020603050405020304" pitchFamily="18" charset="0"/>
              </a:rPr>
              <a:t>webpage.)</a:t>
            </a:r>
            <a:endParaRPr lang="en-US" sz="2000" dirty="0"/>
          </a:p>
          <a:p>
            <a:r>
              <a:rPr lang="en-US" sz="2000" dirty="0" smtClean="0">
                <a:latin typeface="Calibri" panose="020F0502020204030204" pitchFamily="34" charset="0"/>
                <a:ea typeface="Calibri" panose="020F0502020204030204" pitchFamily="34" charset="0"/>
                <a:cs typeface="Times New Roman" panose="02020603050405020304" pitchFamily="18" charset="0"/>
              </a:rPr>
              <a:t>Paid teacher stipends  </a:t>
            </a:r>
          </a:p>
          <a:p>
            <a:r>
              <a:rPr lang="en-US" sz="2000" dirty="0"/>
              <a:t>Provided </a:t>
            </a:r>
            <a:r>
              <a:rPr lang="en-US" sz="2000" dirty="0" smtClean="0"/>
              <a:t>lunch (with local funds)</a:t>
            </a:r>
            <a:endParaRPr lang="en-US" sz="2000" dirty="0"/>
          </a:p>
          <a:p>
            <a:r>
              <a:rPr lang="en-US" sz="2000" dirty="0" smtClean="0"/>
              <a:t>Purchased mini iPads/cases </a:t>
            </a:r>
          </a:p>
          <a:p>
            <a:r>
              <a:rPr lang="en-US" sz="2000" dirty="0" smtClean="0"/>
              <a:t>Purchased </a:t>
            </a:r>
            <a:r>
              <a:rPr lang="en-US" sz="2000" dirty="0" err="1" smtClean="0"/>
              <a:t>Nepris</a:t>
            </a:r>
            <a:r>
              <a:rPr lang="en-US" sz="2000" dirty="0" smtClean="0"/>
              <a:t> licenses</a:t>
            </a:r>
          </a:p>
          <a:p>
            <a:r>
              <a:rPr lang="en-US" sz="2000" dirty="0">
                <a:latin typeface="Calibri" panose="020F0502020204030204" pitchFamily="34" charset="0"/>
                <a:ea typeface="Calibri" panose="020F0502020204030204" pitchFamily="34" charset="0"/>
                <a:cs typeface="Times New Roman" panose="02020603050405020304" pitchFamily="18" charset="0"/>
              </a:rPr>
              <a:t>Created end of session survey (</a:t>
            </a:r>
            <a:r>
              <a:rPr lang="en-US" sz="2000" dirty="0" err="1">
                <a:latin typeface="Calibri" panose="020F0502020204030204" pitchFamily="34" charset="0"/>
                <a:ea typeface="Calibri" panose="020F0502020204030204" pitchFamily="34" charset="0"/>
                <a:cs typeface="Times New Roman" panose="02020603050405020304" pitchFamily="18" charset="0"/>
              </a:rPr>
              <a:t>SurveyMonkey</a:t>
            </a:r>
            <a:r>
              <a:rPr lang="en-US" sz="2000" dirty="0">
                <a:latin typeface="Calibri" panose="020F0502020204030204" pitchFamily="34" charset="0"/>
                <a:ea typeface="Calibri" panose="020F0502020204030204" pitchFamily="34" charset="0"/>
                <a:cs typeface="Times New Roman" panose="02020603050405020304" pitchFamily="18" charset="0"/>
              </a:rPr>
              <a:t>)</a:t>
            </a:r>
          </a:p>
          <a:p>
            <a:endParaRPr lang="en-US" sz="2000" dirty="0"/>
          </a:p>
        </p:txBody>
      </p:sp>
      <p:sp>
        <p:nvSpPr>
          <p:cNvPr id="2" name="Rectangle 1"/>
          <p:cNvSpPr/>
          <p:nvPr/>
        </p:nvSpPr>
        <p:spPr>
          <a:xfrm>
            <a:off x="2518350" y="493181"/>
            <a:ext cx="3110926" cy="584775"/>
          </a:xfrm>
          <a:prstGeom prst="rect">
            <a:avLst/>
          </a:prstGeom>
        </p:spPr>
        <p:txBody>
          <a:bodyPr wrap="square">
            <a:spAutoFit/>
          </a:bodyPr>
          <a:lstStyle/>
          <a:p>
            <a:r>
              <a:rPr lang="en-US" sz="3200" dirty="0" smtClean="0"/>
              <a:t>Things we did.</a:t>
            </a:r>
            <a:endParaRPr lang="en-US" sz="2400" dirty="0"/>
          </a:p>
        </p:txBody>
      </p:sp>
    </p:spTree>
    <p:extLst>
      <p:ext uri="{BB962C8B-B14F-4D97-AF65-F5344CB8AC3E}">
        <p14:creationId xmlns:p14="http://schemas.microsoft.com/office/powerpoint/2010/main" val="3833017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36909" y="4034118"/>
            <a:ext cx="2480197" cy="20574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Placeholder 4" descr="FinalizedAgenda.docx [Compatibility Mode] - Wor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9140" y="624840"/>
            <a:ext cx="8893218" cy="5273039"/>
          </a:xfrm>
          <a:prstGeom prst="rect">
            <a:avLst/>
          </a:prstGeom>
        </p:spPr>
      </p:pic>
    </p:spTree>
    <p:extLst>
      <p:ext uri="{BB962C8B-B14F-4D97-AF65-F5344CB8AC3E}">
        <p14:creationId xmlns:p14="http://schemas.microsoft.com/office/powerpoint/2010/main" val="4233971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1303698"/>
            <a:ext cx="8229600" cy="2961479"/>
          </a:xfrm>
        </p:spPr>
        <p:txBody>
          <a:bodyPr>
            <a:normAutofit/>
          </a:bodyPr>
          <a:lstStyle/>
          <a:p>
            <a:pPr marL="0" indent="0" algn="ctr">
              <a:buNone/>
            </a:pPr>
            <a:r>
              <a:rPr lang="en-US" sz="2800" dirty="0" smtClean="0"/>
              <a:t>As you tour the facilities, think about how you can develop contextualized lesson plans that  prepare your students for both their academic </a:t>
            </a:r>
            <a:r>
              <a:rPr lang="en-US" sz="2800" b="1" i="1" dirty="0" smtClean="0"/>
              <a:t>and</a:t>
            </a:r>
            <a:r>
              <a:rPr lang="en-US" sz="2800" dirty="0" smtClean="0"/>
              <a:t> career goals in manufacturing, construction and apprenticeship programs.</a:t>
            </a:r>
            <a:endParaRPr lang="en-US" sz="2800" dirty="0"/>
          </a:p>
        </p:txBody>
      </p:sp>
      <p:sp>
        <p:nvSpPr>
          <p:cNvPr id="2" name="TextBox 1"/>
          <p:cNvSpPr txBox="1"/>
          <p:nvPr/>
        </p:nvSpPr>
        <p:spPr>
          <a:xfrm>
            <a:off x="1725522" y="543965"/>
            <a:ext cx="4634538" cy="707886"/>
          </a:xfrm>
          <a:prstGeom prst="rect">
            <a:avLst/>
          </a:prstGeom>
          <a:noFill/>
        </p:spPr>
        <p:txBody>
          <a:bodyPr wrap="none" rtlCol="0">
            <a:spAutoFit/>
          </a:bodyPr>
          <a:lstStyle/>
          <a:p>
            <a:r>
              <a:rPr lang="en-US" sz="4000" dirty="0" smtClean="0"/>
              <a:t>Guidance to Teachers</a:t>
            </a:r>
            <a:endParaRPr lang="en-US" sz="4000" dirty="0"/>
          </a:p>
        </p:txBody>
      </p:sp>
      <p:sp>
        <p:nvSpPr>
          <p:cNvPr id="4" name="Rectangle 3"/>
          <p:cNvSpPr/>
          <p:nvPr/>
        </p:nvSpPr>
        <p:spPr>
          <a:xfrm>
            <a:off x="0" y="4317545"/>
            <a:ext cx="7702956" cy="1661993"/>
          </a:xfrm>
          <a:prstGeom prst="rect">
            <a:avLst/>
          </a:prstGeom>
        </p:spPr>
        <p:txBody>
          <a:bodyPr wrap="square">
            <a:spAutoFit/>
          </a:bodyPr>
          <a:lstStyle/>
          <a:p>
            <a:pPr algn="ctr"/>
            <a:r>
              <a:rPr lang="en-US" sz="2800" dirty="0"/>
              <a:t>Site visits: Pressure Systems International, Steve’s Doors, Precision Group, Cox Manufacturing</a:t>
            </a:r>
          </a:p>
          <a:p>
            <a:pPr algn="ctr"/>
            <a:r>
              <a:rPr lang="en-US" sz="2800" dirty="0" smtClean="0"/>
              <a:t>What </a:t>
            </a:r>
            <a:r>
              <a:rPr lang="en-US" sz="2800" dirty="0"/>
              <a:t>questions are you going to ask the employer? </a:t>
            </a:r>
          </a:p>
          <a:p>
            <a:pPr algn="ctr"/>
            <a:endParaRPr lang="en-US" dirty="0"/>
          </a:p>
        </p:txBody>
      </p:sp>
    </p:spTree>
    <p:extLst>
      <p:ext uri="{BB962C8B-B14F-4D97-AF65-F5344CB8AC3E}">
        <p14:creationId xmlns:p14="http://schemas.microsoft.com/office/powerpoint/2010/main" val="2282078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9521" y="5877366"/>
            <a:ext cx="2074479" cy="307777"/>
          </a:xfrm>
          <a:prstGeom prst="rect">
            <a:avLst/>
          </a:prstGeom>
        </p:spPr>
        <p:txBody>
          <a:bodyPr wrap="none">
            <a:spAutoFit/>
          </a:bodyPr>
          <a:lstStyle/>
          <a:p>
            <a:pPr algn="ctr"/>
            <a:r>
              <a:rPr lang="en-US" sz="1400" i="1" dirty="0"/>
              <a:t>Success for Adult Learners</a:t>
            </a:r>
          </a:p>
        </p:txBody>
      </p:sp>
      <p:sp>
        <p:nvSpPr>
          <p:cNvPr id="5" name="Title 4"/>
          <p:cNvSpPr>
            <a:spLocks noGrp="1"/>
          </p:cNvSpPr>
          <p:nvPr>
            <p:ph type="title"/>
          </p:nvPr>
        </p:nvSpPr>
        <p:spPr/>
        <p:txBody>
          <a:bodyPr>
            <a:normAutofit/>
          </a:bodyPr>
          <a:lstStyle/>
          <a:p>
            <a:r>
              <a:rPr lang="en-US" dirty="0" smtClean="0">
                <a:latin typeface="+mn-lt"/>
                <a:ea typeface="Adobe Fan Heiti Std B" panose="020B0700000000000000" pitchFamily="34" charset="-128"/>
              </a:rPr>
              <a:t>Lesson </a:t>
            </a:r>
            <a:r>
              <a:rPr lang="en-US" dirty="0">
                <a:latin typeface="+mn-lt"/>
                <a:ea typeface="Adobe Fan Heiti Std B" panose="020B0700000000000000" pitchFamily="34" charset="-128"/>
              </a:rPr>
              <a:t>plans </a:t>
            </a:r>
            <a:r>
              <a:rPr lang="en-US" dirty="0" smtClean="0">
                <a:latin typeface="+mn-lt"/>
                <a:ea typeface="Adobe Fan Heiti Std B" panose="020B0700000000000000" pitchFamily="34" charset="-128"/>
              </a:rPr>
              <a:t>should include:</a:t>
            </a:r>
            <a:endParaRPr lang="en-US" dirty="0">
              <a:latin typeface="+mn-lt"/>
            </a:endParaRPr>
          </a:p>
        </p:txBody>
      </p:sp>
      <p:sp>
        <p:nvSpPr>
          <p:cNvPr id="3" name="Content Placeholder 2"/>
          <p:cNvSpPr>
            <a:spLocks noGrp="1"/>
          </p:cNvSpPr>
          <p:nvPr>
            <p:ph sz="half" idx="1"/>
          </p:nvPr>
        </p:nvSpPr>
        <p:spPr>
          <a:xfrm>
            <a:off x="457200" y="1841863"/>
            <a:ext cx="3135086" cy="4284300"/>
          </a:xfrm>
        </p:spPr>
        <p:txBody>
          <a:bodyPr>
            <a:normAutofit/>
          </a:bodyPr>
          <a:lstStyle/>
          <a:p>
            <a:pPr marL="0" lvl="0" indent="0" defTabSz="914400">
              <a:lnSpc>
                <a:spcPct val="120000"/>
              </a:lnSpc>
              <a:spcBef>
                <a:spcPts val="1000"/>
              </a:spcBef>
              <a:buClr>
                <a:srgbClr val="B80E0F"/>
              </a:buClr>
              <a:buSzPct val="160000"/>
              <a:buNone/>
              <a:defRPr/>
            </a:pPr>
            <a:r>
              <a:rPr lang="en-US" u="sng" cap="all" dirty="0" smtClean="0">
                <a:solidFill>
                  <a:sysClr val="windowText" lastClr="000000"/>
                </a:solidFill>
                <a:ea typeface="Adobe Fan Heiti Std B" panose="020B0700000000000000" pitchFamily="34" charset="-128"/>
              </a:rPr>
              <a:t>academics</a:t>
            </a:r>
          </a:p>
          <a:p>
            <a:pPr marL="628650" lvl="1" indent="-228600" defTabSz="914400">
              <a:lnSpc>
                <a:spcPct val="120000"/>
              </a:lnSpc>
              <a:spcBef>
                <a:spcPts val="1000"/>
              </a:spcBef>
              <a:buClr>
                <a:srgbClr val="B80E0F"/>
              </a:buClr>
              <a:buSzPct val="160000"/>
              <a:buFont typeface="Arial" panose="020B0604020202020204" pitchFamily="34" charset="0"/>
              <a:buChar char="•"/>
              <a:defRPr/>
            </a:pPr>
            <a:r>
              <a:rPr lang="en-US" cap="all" dirty="0" smtClean="0">
                <a:solidFill>
                  <a:sysClr val="windowText" lastClr="000000"/>
                </a:solidFill>
                <a:ea typeface="Adobe Fan Heiti Std B" panose="020B0700000000000000" pitchFamily="34" charset="-128"/>
              </a:rPr>
              <a:t>RLA</a:t>
            </a:r>
            <a:endParaRPr lang="en-US" cap="all" dirty="0">
              <a:solidFill>
                <a:sysClr val="windowText" lastClr="000000"/>
              </a:solidFill>
              <a:ea typeface="Adobe Fan Heiti Std B" panose="020B0700000000000000" pitchFamily="34" charset="-128"/>
            </a:endParaRPr>
          </a:p>
          <a:p>
            <a:pPr marL="628650" lvl="1" indent="-228600" defTabSz="914400">
              <a:lnSpc>
                <a:spcPct val="120000"/>
              </a:lnSpc>
              <a:spcBef>
                <a:spcPts val="1000"/>
              </a:spcBef>
              <a:buClr>
                <a:srgbClr val="B80E0F"/>
              </a:buClr>
              <a:buSzPct val="160000"/>
              <a:buFont typeface="Arial" panose="020B0604020202020204" pitchFamily="34" charset="0"/>
              <a:buChar char="•"/>
              <a:defRPr/>
            </a:pPr>
            <a:r>
              <a:rPr lang="en-US" cap="all" dirty="0">
                <a:solidFill>
                  <a:sysClr val="windowText" lastClr="000000"/>
                </a:solidFill>
                <a:ea typeface="Adobe Fan Heiti Std B" panose="020B0700000000000000" pitchFamily="34" charset="-128"/>
              </a:rPr>
              <a:t>Math</a:t>
            </a:r>
          </a:p>
          <a:p>
            <a:pPr marL="628650" lvl="1" indent="-228600" defTabSz="914400">
              <a:lnSpc>
                <a:spcPct val="120000"/>
              </a:lnSpc>
              <a:spcBef>
                <a:spcPts val="1000"/>
              </a:spcBef>
              <a:buClr>
                <a:srgbClr val="B80E0F"/>
              </a:buClr>
              <a:buSzPct val="160000"/>
              <a:buFont typeface="Arial" panose="020B0604020202020204" pitchFamily="34" charset="0"/>
              <a:buChar char="•"/>
              <a:defRPr/>
            </a:pPr>
            <a:r>
              <a:rPr lang="en-US" cap="all" dirty="0">
                <a:solidFill>
                  <a:sysClr val="windowText" lastClr="000000"/>
                </a:solidFill>
                <a:ea typeface="Adobe Fan Heiti Std B" panose="020B0700000000000000" pitchFamily="34" charset="-128"/>
              </a:rPr>
              <a:t>Science</a:t>
            </a:r>
          </a:p>
          <a:p>
            <a:pPr marL="628650" lvl="1" indent="-228600" defTabSz="914400">
              <a:lnSpc>
                <a:spcPct val="120000"/>
              </a:lnSpc>
              <a:spcBef>
                <a:spcPts val="1000"/>
              </a:spcBef>
              <a:buClr>
                <a:srgbClr val="B80E0F"/>
              </a:buClr>
              <a:buSzPct val="160000"/>
              <a:buFont typeface="Arial" panose="020B0604020202020204" pitchFamily="34" charset="0"/>
              <a:buChar char="•"/>
              <a:defRPr/>
            </a:pPr>
            <a:r>
              <a:rPr lang="en-US" cap="all" dirty="0">
                <a:solidFill>
                  <a:sysClr val="windowText" lastClr="000000"/>
                </a:solidFill>
                <a:ea typeface="Adobe Fan Heiti Std B" panose="020B0700000000000000" pitchFamily="34" charset="-128"/>
              </a:rPr>
              <a:t>Social Studies</a:t>
            </a:r>
          </a:p>
          <a:p>
            <a:pPr marL="0" indent="0">
              <a:buNone/>
            </a:pPr>
            <a:endParaRPr lang="en-US" dirty="0"/>
          </a:p>
        </p:txBody>
      </p:sp>
      <p:sp>
        <p:nvSpPr>
          <p:cNvPr id="6" name="Content Placeholder 5"/>
          <p:cNvSpPr>
            <a:spLocks noGrp="1"/>
          </p:cNvSpPr>
          <p:nvPr>
            <p:ph sz="half" idx="2"/>
          </p:nvPr>
        </p:nvSpPr>
        <p:spPr>
          <a:xfrm>
            <a:off x="3707675" y="1757624"/>
            <a:ext cx="4038600" cy="4035503"/>
          </a:xfrm>
        </p:spPr>
        <p:txBody>
          <a:bodyPr>
            <a:normAutofit/>
          </a:bodyPr>
          <a:lstStyle/>
          <a:p>
            <a:pPr marL="0" lvl="0" indent="0" defTabSz="914400">
              <a:lnSpc>
                <a:spcPct val="120000"/>
              </a:lnSpc>
              <a:spcBef>
                <a:spcPts val="1000"/>
              </a:spcBef>
              <a:buClr>
                <a:srgbClr val="B80E0F"/>
              </a:buClr>
              <a:buSzPct val="160000"/>
              <a:buNone/>
              <a:defRPr/>
            </a:pPr>
            <a:r>
              <a:rPr lang="en-US" u="sng" cap="all" dirty="0" smtClean="0">
                <a:solidFill>
                  <a:sysClr val="windowText" lastClr="000000"/>
                </a:solidFill>
                <a:ea typeface="Adobe Fan Heiti Std B" panose="020B0700000000000000" pitchFamily="34" charset="-128"/>
              </a:rPr>
              <a:t>Marketable skills</a:t>
            </a:r>
          </a:p>
          <a:p>
            <a:pPr marL="628650" lvl="1" indent="-228600" defTabSz="914400">
              <a:lnSpc>
                <a:spcPct val="120000"/>
              </a:lnSpc>
              <a:spcBef>
                <a:spcPts val="1000"/>
              </a:spcBef>
              <a:buClr>
                <a:srgbClr val="B80E0F"/>
              </a:buClr>
              <a:buSzPct val="160000"/>
              <a:buFont typeface="Arial" panose="020B0604020202020204" pitchFamily="34" charset="0"/>
              <a:buChar char="•"/>
              <a:defRPr/>
            </a:pPr>
            <a:r>
              <a:rPr lang="en-US" cap="all" dirty="0" smtClean="0">
                <a:solidFill>
                  <a:sysClr val="windowText" lastClr="000000"/>
                </a:solidFill>
                <a:ea typeface="Adobe Fan Heiti Std B" panose="020B0700000000000000" pitchFamily="34" charset="-128"/>
              </a:rPr>
              <a:t>COMMUNICATION</a:t>
            </a:r>
          </a:p>
          <a:p>
            <a:pPr marL="628650" lvl="1" indent="-228600" defTabSz="914400">
              <a:lnSpc>
                <a:spcPct val="120000"/>
              </a:lnSpc>
              <a:spcBef>
                <a:spcPts val="1000"/>
              </a:spcBef>
              <a:buClr>
                <a:srgbClr val="B80E0F"/>
              </a:buClr>
              <a:buSzPct val="160000"/>
              <a:buFont typeface="Arial" panose="020B0604020202020204" pitchFamily="34" charset="0"/>
              <a:buChar char="•"/>
              <a:defRPr/>
            </a:pPr>
            <a:r>
              <a:rPr lang="en-US" cap="all" dirty="0" smtClean="0">
                <a:solidFill>
                  <a:sysClr val="windowText" lastClr="000000"/>
                </a:solidFill>
                <a:ea typeface="Adobe Fan Heiti Std B" panose="020B0700000000000000" pitchFamily="34" charset="-128"/>
              </a:rPr>
              <a:t>Critical Thinking</a:t>
            </a:r>
          </a:p>
          <a:p>
            <a:pPr marL="628650" lvl="1" indent="-228600" defTabSz="914400">
              <a:lnSpc>
                <a:spcPct val="120000"/>
              </a:lnSpc>
              <a:spcBef>
                <a:spcPts val="1000"/>
              </a:spcBef>
              <a:buClr>
                <a:srgbClr val="B80E0F"/>
              </a:buClr>
              <a:buSzPct val="160000"/>
              <a:buFont typeface="Arial" panose="020B0604020202020204" pitchFamily="34" charset="0"/>
              <a:buChar char="•"/>
              <a:defRPr/>
            </a:pPr>
            <a:r>
              <a:rPr lang="en-US" cap="all" dirty="0" smtClean="0">
                <a:solidFill>
                  <a:sysClr val="windowText" lastClr="000000"/>
                </a:solidFill>
                <a:ea typeface="Adobe Fan Heiti Std B" panose="020B0700000000000000" pitchFamily="34" charset="-128"/>
              </a:rPr>
              <a:t>Time management</a:t>
            </a:r>
          </a:p>
          <a:p>
            <a:pPr marL="628650" lvl="1" indent="-228600" defTabSz="914400">
              <a:lnSpc>
                <a:spcPct val="120000"/>
              </a:lnSpc>
              <a:spcBef>
                <a:spcPts val="1000"/>
              </a:spcBef>
              <a:buClr>
                <a:srgbClr val="B80E0F"/>
              </a:buClr>
              <a:buSzPct val="160000"/>
              <a:buFont typeface="Arial" panose="020B0604020202020204" pitchFamily="34" charset="0"/>
              <a:buChar char="•"/>
              <a:defRPr/>
            </a:pPr>
            <a:r>
              <a:rPr lang="en-US" cap="all" dirty="0" smtClean="0">
                <a:solidFill>
                  <a:sysClr val="windowText" lastClr="000000"/>
                </a:solidFill>
                <a:ea typeface="Adobe Fan Heiti Std B" panose="020B0700000000000000" pitchFamily="34" charset="-128"/>
              </a:rPr>
              <a:t>Team work</a:t>
            </a:r>
          </a:p>
          <a:p>
            <a:pPr marL="628650" lvl="1" indent="-228600" defTabSz="914400">
              <a:lnSpc>
                <a:spcPct val="120000"/>
              </a:lnSpc>
              <a:spcBef>
                <a:spcPts val="1000"/>
              </a:spcBef>
              <a:buClr>
                <a:srgbClr val="B80E0F"/>
              </a:buClr>
              <a:buSzPct val="160000"/>
              <a:buFont typeface="Arial" panose="020B0604020202020204" pitchFamily="34" charset="0"/>
              <a:buChar char="•"/>
              <a:defRPr/>
            </a:pPr>
            <a:r>
              <a:rPr lang="en-US" cap="all" dirty="0" smtClean="0">
                <a:solidFill>
                  <a:sysClr val="windowText" lastClr="000000"/>
                </a:solidFill>
                <a:ea typeface="Adobe Fan Heiti Std B" panose="020B0700000000000000" pitchFamily="34" charset="-128"/>
              </a:rPr>
              <a:t>Digital Literacy</a:t>
            </a:r>
            <a:endParaRPr lang="en-US" cap="all" dirty="0">
              <a:solidFill>
                <a:sysClr val="windowText" lastClr="000000"/>
              </a:solidFill>
              <a:ea typeface="Adobe Fan Heiti Std B" panose="020B0700000000000000" pitchFamily="34" charset="-128"/>
            </a:endParaRPr>
          </a:p>
          <a:p>
            <a:pPr marL="0" indent="0">
              <a:buNone/>
            </a:pPr>
            <a:endParaRPr lang="en-US" dirty="0"/>
          </a:p>
        </p:txBody>
      </p:sp>
    </p:spTree>
    <p:extLst>
      <p:ext uri="{BB962C8B-B14F-4D97-AF65-F5344CB8AC3E}">
        <p14:creationId xmlns:p14="http://schemas.microsoft.com/office/powerpoint/2010/main" val="529359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36909" y="4034118"/>
            <a:ext cx="2480197" cy="20574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2258473719"/>
              </p:ext>
            </p:extLst>
          </p:nvPr>
        </p:nvGraphicFramePr>
        <p:xfrm>
          <a:off x="-319169" y="1282061"/>
          <a:ext cx="9986682"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616862"/>
            <a:ext cx="8045094" cy="829499"/>
          </a:xfrm>
        </p:spPr>
        <p:txBody>
          <a:bodyPr>
            <a:normAutofit/>
          </a:bodyPr>
          <a:lstStyle/>
          <a:p>
            <a:r>
              <a:rPr lang="en-US" sz="2800" dirty="0" smtClean="0"/>
              <a:t>Lesson Plan Process included these key components: </a:t>
            </a:r>
            <a:endParaRPr lang="en-US" sz="2800" dirty="0"/>
          </a:p>
        </p:txBody>
      </p:sp>
      <p:sp>
        <p:nvSpPr>
          <p:cNvPr id="4" name="Content Placeholder 3"/>
          <p:cNvSpPr>
            <a:spLocks noGrp="1"/>
          </p:cNvSpPr>
          <p:nvPr>
            <p:ph sz="half" idx="2"/>
          </p:nvPr>
        </p:nvSpPr>
        <p:spPr>
          <a:xfrm>
            <a:off x="3048765" y="2707877"/>
            <a:ext cx="3250814" cy="3383641"/>
          </a:xfrm>
        </p:spPr>
        <p:txBody>
          <a:bodyPr/>
          <a:lstStyle/>
          <a:p>
            <a:pPr marL="0" indent="0" algn="ctr">
              <a:buNone/>
            </a:pPr>
            <a:r>
              <a:rPr lang="en-US" sz="2400" u="sng" dirty="0" smtClean="0"/>
              <a:t>Employability Skills Framework</a:t>
            </a:r>
          </a:p>
          <a:p>
            <a:pPr marL="0" indent="0" algn="ctr">
              <a:lnSpc>
                <a:spcPct val="150000"/>
              </a:lnSpc>
              <a:spcBef>
                <a:spcPts val="0"/>
              </a:spcBef>
              <a:buNone/>
            </a:pPr>
            <a:r>
              <a:rPr lang="en-US" sz="2400" dirty="0" smtClean="0"/>
              <a:t>-Applied Knowledge</a:t>
            </a:r>
          </a:p>
          <a:p>
            <a:pPr marL="0" indent="0" algn="ctr">
              <a:lnSpc>
                <a:spcPct val="150000"/>
              </a:lnSpc>
              <a:spcBef>
                <a:spcPts val="0"/>
              </a:spcBef>
              <a:buNone/>
            </a:pPr>
            <a:r>
              <a:rPr lang="en-US" sz="2400" dirty="0" smtClean="0"/>
              <a:t>-Effective Relationships</a:t>
            </a:r>
          </a:p>
          <a:p>
            <a:pPr marL="0" indent="0" algn="ctr">
              <a:lnSpc>
                <a:spcPct val="150000"/>
              </a:lnSpc>
              <a:spcBef>
                <a:spcPts val="0"/>
              </a:spcBef>
              <a:buNone/>
            </a:pPr>
            <a:r>
              <a:rPr lang="en-US" sz="2400" dirty="0" smtClean="0"/>
              <a:t>-Workplace Skills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39362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0699"/>
            <a:ext cx="8229600" cy="1143000"/>
          </a:xfrm>
        </p:spPr>
        <p:txBody>
          <a:bodyPr>
            <a:normAutofit/>
          </a:bodyPr>
          <a:lstStyle/>
          <a:p>
            <a:r>
              <a:rPr lang="en-US" sz="1800" dirty="0" smtClean="0"/>
              <a:t>The </a:t>
            </a:r>
            <a:r>
              <a:rPr lang="en-US" sz="2000" dirty="0"/>
              <a:t>Employability Skills Framework </a:t>
            </a:r>
            <a:r>
              <a:rPr lang="en-US" sz="1800" dirty="0"/>
              <a:t>is a one-stop resource for information and tools to inform the instruction and assessment of employability </a:t>
            </a:r>
            <a:r>
              <a:rPr lang="en-US" sz="1800" dirty="0" smtClean="0"/>
              <a:t>skills.</a:t>
            </a:r>
            <a:endParaRPr lang="en-US" sz="1800" dirty="0"/>
          </a:p>
        </p:txBody>
      </p:sp>
      <p:sp>
        <p:nvSpPr>
          <p:cNvPr id="3" name="Content Placeholder 2"/>
          <p:cNvSpPr>
            <a:spLocks noGrp="1"/>
          </p:cNvSpPr>
          <p:nvPr>
            <p:ph sz="half" idx="1"/>
          </p:nvPr>
        </p:nvSpPr>
        <p:spPr>
          <a:xfrm>
            <a:off x="457200" y="1765002"/>
            <a:ext cx="4038600" cy="4525963"/>
          </a:xfrm>
        </p:spPr>
        <p:txBody>
          <a:bodyPr/>
          <a:lstStyle/>
          <a:p>
            <a:pPr marL="0" indent="0">
              <a:buNone/>
            </a:pPr>
            <a:r>
              <a:rPr lang="en-US" sz="2400" dirty="0" smtClean="0"/>
              <a:t>Applied Knowledge</a:t>
            </a:r>
          </a:p>
          <a:p>
            <a:r>
              <a:rPr lang="en-US" sz="2000" dirty="0" smtClean="0"/>
              <a:t>Applied </a:t>
            </a:r>
            <a:r>
              <a:rPr lang="en-US" sz="2000" dirty="0"/>
              <a:t>Academic Skills</a:t>
            </a:r>
          </a:p>
          <a:p>
            <a:r>
              <a:rPr lang="en-US" sz="2000" dirty="0"/>
              <a:t>Critical Thinking Skills</a:t>
            </a:r>
          </a:p>
          <a:p>
            <a:pPr marL="0" indent="0">
              <a:buNone/>
            </a:pPr>
            <a:endParaRPr lang="en-US" b="1" i="1" u="sng" dirty="0" smtClean="0"/>
          </a:p>
          <a:p>
            <a:pPr marL="0" indent="0">
              <a:buNone/>
            </a:pPr>
            <a:r>
              <a:rPr lang="en-US" sz="2400" dirty="0" smtClean="0"/>
              <a:t>Effective Relationships</a:t>
            </a:r>
          </a:p>
          <a:p>
            <a:r>
              <a:rPr lang="en-US" sz="2000" dirty="0" smtClean="0"/>
              <a:t>Interpersonal </a:t>
            </a:r>
            <a:r>
              <a:rPr lang="en-US" sz="2000" dirty="0"/>
              <a:t>Skills</a:t>
            </a:r>
          </a:p>
          <a:p>
            <a:r>
              <a:rPr lang="en-US" sz="2000" dirty="0"/>
              <a:t>Personal Qualities</a:t>
            </a:r>
          </a:p>
          <a:p>
            <a:endParaRPr lang="en-US" dirty="0"/>
          </a:p>
        </p:txBody>
      </p:sp>
      <p:sp>
        <p:nvSpPr>
          <p:cNvPr id="4" name="Content Placeholder 3"/>
          <p:cNvSpPr>
            <a:spLocks noGrp="1"/>
          </p:cNvSpPr>
          <p:nvPr>
            <p:ph sz="half" idx="2"/>
          </p:nvPr>
        </p:nvSpPr>
        <p:spPr>
          <a:xfrm>
            <a:off x="4648200" y="1765001"/>
            <a:ext cx="4038600" cy="4525963"/>
          </a:xfrm>
        </p:spPr>
        <p:txBody>
          <a:bodyPr/>
          <a:lstStyle/>
          <a:p>
            <a:pPr marL="0" indent="0">
              <a:buNone/>
            </a:pPr>
            <a:r>
              <a:rPr lang="en-US" sz="2400" dirty="0" smtClean="0"/>
              <a:t>Workplace Skills</a:t>
            </a:r>
          </a:p>
          <a:p>
            <a:r>
              <a:rPr lang="en-US" sz="2000" dirty="0" smtClean="0"/>
              <a:t>Resource Management </a:t>
            </a:r>
          </a:p>
          <a:p>
            <a:r>
              <a:rPr lang="en-US" sz="2000" dirty="0" smtClean="0"/>
              <a:t>Information Use</a:t>
            </a:r>
          </a:p>
          <a:p>
            <a:r>
              <a:rPr lang="en-US" sz="2000" dirty="0" smtClean="0"/>
              <a:t>Communication Skills</a:t>
            </a:r>
          </a:p>
          <a:p>
            <a:r>
              <a:rPr lang="en-US" sz="2000" dirty="0" smtClean="0"/>
              <a:t>Systems Thinking</a:t>
            </a:r>
          </a:p>
          <a:p>
            <a:r>
              <a:rPr lang="en-US" sz="2000" dirty="0" smtClean="0"/>
              <a:t>Technology Use</a:t>
            </a:r>
          </a:p>
          <a:p>
            <a:endParaRPr lang="en-US" dirty="0"/>
          </a:p>
        </p:txBody>
      </p:sp>
      <p:sp>
        <p:nvSpPr>
          <p:cNvPr id="5" name="Rectangle 4"/>
          <p:cNvSpPr/>
          <p:nvPr/>
        </p:nvSpPr>
        <p:spPr>
          <a:xfrm>
            <a:off x="898302" y="5644634"/>
            <a:ext cx="3673698" cy="646331"/>
          </a:xfrm>
          <a:prstGeom prst="rect">
            <a:avLst/>
          </a:prstGeom>
        </p:spPr>
        <p:txBody>
          <a:bodyPr wrap="none">
            <a:spAutoFit/>
          </a:bodyPr>
          <a:lstStyle/>
          <a:p>
            <a:r>
              <a:rPr lang="en-US" dirty="0">
                <a:hlinkClick r:id="rId2"/>
              </a:rPr>
              <a:t>http://cte.ed.gov/employabilityskills</a:t>
            </a:r>
            <a:r>
              <a:rPr lang="en-US" dirty="0" smtClean="0">
                <a:hlinkClick r:id="rId2"/>
              </a:rPr>
              <a:t>/</a:t>
            </a:r>
            <a:endParaRPr lang="en-US" dirty="0" smtClean="0"/>
          </a:p>
          <a:p>
            <a:endParaRPr lang="en-US" dirty="0"/>
          </a:p>
        </p:txBody>
      </p:sp>
      <p:sp>
        <p:nvSpPr>
          <p:cNvPr id="6" name="Rectangle 5"/>
          <p:cNvSpPr/>
          <p:nvPr/>
        </p:nvSpPr>
        <p:spPr>
          <a:xfrm>
            <a:off x="7069521" y="5877366"/>
            <a:ext cx="2074479" cy="307777"/>
          </a:xfrm>
          <a:prstGeom prst="rect">
            <a:avLst/>
          </a:prstGeom>
        </p:spPr>
        <p:txBody>
          <a:bodyPr wrap="none">
            <a:spAutoFit/>
          </a:bodyPr>
          <a:lstStyle/>
          <a:p>
            <a:pPr algn="ctr"/>
            <a:r>
              <a:rPr lang="en-US" sz="1400" i="1" dirty="0"/>
              <a:t>Success for Adult Learners</a:t>
            </a:r>
          </a:p>
        </p:txBody>
      </p:sp>
    </p:spTree>
    <p:extLst>
      <p:ext uri="{BB962C8B-B14F-4D97-AF65-F5344CB8AC3E}">
        <p14:creationId xmlns:p14="http://schemas.microsoft.com/office/powerpoint/2010/main" val="3707558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3" y="900040"/>
            <a:ext cx="8229600" cy="1143000"/>
          </a:xfrm>
        </p:spPr>
        <p:txBody>
          <a:bodyPr>
            <a:normAutofit fontScale="90000"/>
          </a:bodyPr>
          <a:lstStyle/>
          <a:p>
            <a:r>
              <a:rPr lang="en-US" dirty="0" smtClean="0"/>
              <a:t>Teacher Presentations</a:t>
            </a:r>
            <a:br>
              <a:rPr lang="en-US" dirty="0" smtClean="0"/>
            </a:br>
            <a:r>
              <a:rPr lang="en-US" sz="3600" dirty="0" smtClean="0"/>
              <a:t>How </a:t>
            </a:r>
            <a:r>
              <a:rPr lang="en-US" sz="3600" dirty="0"/>
              <a:t>will you </a:t>
            </a:r>
            <a:r>
              <a:rPr lang="en-US" sz="3600" dirty="0" smtClean="0"/>
              <a:t>showcase your lessons?</a:t>
            </a:r>
            <a:r>
              <a:rPr lang="en-US" dirty="0"/>
              <a:t/>
            </a:r>
            <a:br>
              <a:rPr lang="en-US" dirty="0"/>
            </a:br>
            <a:endParaRPr lang="en-US" dirty="0"/>
          </a:p>
        </p:txBody>
      </p:sp>
      <p:sp>
        <p:nvSpPr>
          <p:cNvPr id="3" name="Content Placeholder 2"/>
          <p:cNvSpPr>
            <a:spLocks noGrp="1"/>
          </p:cNvSpPr>
          <p:nvPr>
            <p:ph idx="1"/>
          </p:nvPr>
        </p:nvSpPr>
        <p:spPr>
          <a:xfrm>
            <a:off x="255493" y="2043040"/>
            <a:ext cx="7476566" cy="3232252"/>
          </a:xfrm>
        </p:spPr>
        <p:txBody>
          <a:bodyPr>
            <a:normAutofit fontScale="77500" lnSpcReduction="20000"/>
          </a:bodyPr>
          <a:lstStyle/>
          <a:p>
            <a:r>
              <a:rPr lang="en-US" dirty="0" smtClean="0"/>
              <a:t>1 contextualized lesson plan per site visit</a:t>
            </a:r>
          </a:p>
          <a:p>
            <a:r>
              <a:rPr lang="en-US" dirty="0" smtClean="0"/>
              <a:t>You will present 1 lesson to the group</a:t>
            </a:r>
            <a:endParaRPr lang="en-US" dirty="0"/>
          </a:p>
          <a:p>
            <a:r>
              <a:rPr lang="en-US" dirty="0" smtClean="0"/>
              <a:t>Answer these questions: </a:t>
            </a:r>
          </a:p>
          <a:p>
            <a:pPr marL="914400" lvl="1" indent="-514350">
              <a:buFont typeface="+mj-lt"/>
              <a:buAutoNum type="arabicPeriod"/>
            </a:pPr>
            <a:r>
              <a:rPr lang="en-US" dirty="0" smtClean="0"/>
              <a:t>What did you learn and implement from you site visit? </a:t>
            </a:r>
          </a:p>
          <a:p>
            <a:pPr marL="914400" lvl="1" indent="-514350">
              <a:buFont typeface="+mj-lt"/>
              <a:buAutoNum type="arabicPeriod"/>
            </a:pPr>
            <a:r>
              <a:rPr lang="en-US" dirty="0" smtClean="0"/>
              <a:t>What lessons did you create?</a:t>
            </a:r>
          </a:p>
          <a:p>
            <a:pPr marL="914400" lvl="1" indent="-514350">
              <a:buFont typeface="+mj-lt"/>
              <a:buAutoNum type="arabicPeriod"/>
            </a:pPr>
            <a:r>
              <a:rPr lang="en-US" dirty="0" smtClean="0"/>
              <a:t>Which industry did you connect in your lesson?</a:t>
            </a:r>
          </a:p>
          <a:p>
            <a:pPr marL="914400" lvl="1" indent="-514350">
              <a:buFont typeface="+mj-lt"/>
              <a:buAutoNum type="arabicPeriod"/>
            </a:pPr>
            <a:r>
              <a:rPr lang="en-US" dirty="0" smtClean="0"/>
              <a:t>How did you make connections to career and/or industries? </a:t>
            </a:r>
          </a:p>
          <a:p>
            <a:endParaRPr lang="en-US" dirty="0" smtClean="0"/>
          </a:p>
          <a:p>
            <a:endParaRPr lang="en-US" dirty="0" smtClean="0"/>
          </a:p>
          <a:p>
            <a:endParaRPr lang="en-US" dirty="0"/>
          </a:p>
        </p:txBody>
      </p:sp>
    </p:spTree>
    <p:extLst>
      <p:ext uri="{BB962C8B-B14F-4D97-AF65-F5344CB8AC3E}">
        <p14:creationId xmlns:p14="http://schemas.microsoft.com/office/powerpoint/2010/main" val="319611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Geared up &amp; ready for their tour</a:t>
            </a:r>
            <a:br>
              <a:rPr lang="en-US" dirty="0" smtClean="0"/>
            </a:br>
            <a:endParaRPr lang="en-US" dirty="0"/>
          </a:p>
        </p:txBody>
      </p:sp>
      <p:pic>
        <p:nvPicPr>
          <p:cNvPr id="4" name="Picture Placeholder 5"/>
          <p:cNvPicPr>
            <a:picLocks noGrp="1" noChangeAspect="1"/>
          </p:cNvPicPr>
          <p:nvPr>
            <p:ph idx="1"/>
          </p:nvPr>
        </p:nvPicPr>
        <p:blipFill>
          <a:blip r:embed="rId2">
            <a:extLst>
              <a:ext uri="{28A0092B-C50C-407E-A947-70E740481C1C}">
                <a14:useLocalDpi xmlns:a14="http://schemas.microsoft.com/office/drawing/2010/main" val="0"/>
              </a:ext>
            </a:extLst>
          </a:blip>
          <a:srcRect t="22734" b="22734"/>
          <a:stretch>
            <a:fillRect/>
          </a:stretch>
        </p:blipFill>
        <p:spPr>
          <a:xfrm>
            <a:off x="165733" y="1314451"/>
            <a:ext cx="4323718" cy="3414024"/>
          </a:xfrm>
        </p:spPr>
      </p:pic>
      <p:sp>
        <p:nvSpPr>
          <p:cNvPr id="3" name="Rectangle 2"/>
          <p:cNvSpPr/>
          <p:nvPr/>
        </p:nvSpPr>
        <p:spPr>
          <a:xfrm>
            <a:off x="165733" y="4710537"/>
            <a:ext cx="1534010" cy="369332"/>
          </a:xfrm>
          <a:prstGeom prst="rect">
            <a:avLst/>
          </a:prstGeom>
        </p:spPr>
        <p:txBody>
          <a:bodyPr wrap="none">
            <a:spAutoFit/>
          </a:bodyPr>
          <a:lstStyle/>
          <a:p>
            <a:r>
              <a:rPr lang="en-US" dirty="0"/>
              <a:t>@ GW Plastics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349" y="1314451"/>
            <a:ext cx="4197349" cy="3211420"/>
          </a:xfrm>
          <a:prstGeom prst="rect">
            <a:avLst/>
          </a:prstGeom>
        </p:spPr>
      </p:pic>
      <p:sp>
        <p:nvSpPr>
          <p:cNvPr id="6" name="Rectangle 5"/>
          <p:cNvSpPr/>
          <p:nvPr/>
        </p:nvSpPr>
        <p:spPr>
          <a:xfrm>
            <a:off x="4705349" y="4543809"/>
            <a:ext cx="2367206" cy="369332"/>
          </a:xfrm>
          <a:prstGeom prst="rect">
            <a:avLst/>
          </a:prstGeom>
        </p:spPr>
        <p:txBody>
          <a:bodyPr wrap="square">
            <a:spAutoFit/>
          </a:bodyPr>
          <a:lstStyle/>
          <a:p>
            <a:r>
              <a:rPr lang="en-US" dirty="0"/>
              <a:t>@ </a:t>
            </a:r>
            <a:r>
              <a:rPr lang="en-US" dirty="0" smtClean="0"/>
              <a:t>Cox Manufacturing</a:t>
            </a:r>
            <a:endParaRPr lang="en-US" dirty="0"/>
          </a:p>
        </p:txBody>
      </p:sp>
    </p:spTree>
    <p:extLst>
      <p:ext uri="{BB962C8B-B14F-4D97-AF65-F5344CB8AC3E}">
        <p14:creationId xmlns:p14="http://schemas.microsoft.com/office/powerpoint/2010/main" val="1510398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COX Manufacturing </a:t>
            </a:r>
            <a:endParaRPr lang="en-US" dirty="0"/>
          </a:p>
        </p:txBody>
      </p:sp>
      <p:sp>
        <p:nvSpPr>
          <p:cNvPr id="3" name="Content Placeholder 2"/>
          <p:cNvSpPr>
            <a:spLocks noGrp="1"/>
          </p:cNvSpPr>
          <p:nvPr>
            <p:ph idx="1"/>
          </p:nvPr>
        </p:nvSpPr>
        <p:spPr>
          <a:xfrm>
            <a:off x="2028825" y="2289211"/>
            <a:ext cx="5672138" cy="3232252"/>
          </a:xfrm>
        </p:spPr>
        <p:txBody>
          <a:bodyPr/>
          <a:lstStyle/>
          <a:p>
            <a:pPr marL="0" indent="0">
              <a:buNone/>
            </a:pPr>
            <a:r>
              <a:rPr lang="en-US" dirty="0">
                <a:hlinkClick r:id="rId2"/>
              </a:rPr>
              <a:t>https://</a:t>
            </a:r>
            <a:r>
              <a:rPr lang="en-US" dirty="0" smtClean="0">
                <a:hlinkClick r:id="rId2"/>
              </a:rPr>
              <a:t>youtu.be/v_xDBqx9r7Q</a:t>
            </a:r>
            <a:endParaRPr lang="en-US" dirty="0" smtClean="0"/>
          </a:p>
          <a:p>
            <a:endParaRPr lang="en-US" dirty="0"/>
          </a:p>
        </p:txBody>
      </p:sp>
    </p:spTree>
    <p:extLst>
      <p:ext uri="{BB962C8B-B14F-4D97-AF65-F5344CB8AC3E}">
        <p14:creationId xmlns:p14="http://schemas.microsoft.com/office/powerpoint/2010/main" val="2183143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36415"/>
            <a:ext cx="9144000" cy="1077218"/>
          </a:xfrm>
          <a:prstGeom prst="rect">
            <a:avLst/>
          </a:prstGeom>
        </p:spPr>
        <p:txBody>
          <a:bodyPr wrap="square">
            <a:spAutoFit/>
          </a:bodyPr>
          <a:lstStyle/>
          <a:p>
            <a:r>
              <a:rPr lang="en-US" sz="3200" dirty="0" smtClean="0">
                <a:latin typeface="Calibri" panose="020F0502020204030204" pitchFamily="34" charset="0"/>
                <a:ea typeface="Calibri" panose="020F0502020204030204" pitchFamily="34" charset="0"/>
                <a:cs typeface="Times New Roman" panose="02020603050405020304" pitchFamily="18" charset="0"/>
              </a:rPr>
              <a:t>Contextualized </a:t>
            </a:r>
            <a:r>
              <a:rPr lang="en-US" sz="3200" dirty="0">
                <a:latin typeface="Calibri" panose="020F0502020204030204" pitchFamily="34" charset="0"/>
                <a:ea typeface="Calibri" panose="020F0502020204030204" pitchFamily="34" charset="0"/>
                <a:cs typeface="Times New Roman" panose="02020603050405020304" pitchFamily="18" charset="0"/>
              </a:rPr>
              <a:t>Learning through </a:t>
            </a:r>
            <a:r>
              <a:rPr lang="en-US" sz="3200" dirty="0" smtClean="0">
                <a:latin typeface="Calibri" panose="020F0502020204030204" pitchFamily="34" charset="0"/>
                <a:ea typeface="Calibri" panose="020F0502020204030204" pitchFamily="34" charset="0"/>
                <a:cs typeface="Times New Roman" panose="02020603050405020304" pitchFamily="18" charset="0"/>
              </a:rPr>
              <a:t/>
            </a:r>
            <a:br>
              <a:rPr lang="en-US" sz="3200" dirty="0" smtClean="0">
                <a:latin typeface="Calibri" panose="020F0502020204030204" pitchFamily="34" charset="0"/>
                <a:ea typeface="Calibri" panose="020F0502020204030204" pitchFamily="34" charset="0"/>
                <a:cs typeface="Times New Roman" panose="02020603050405020304" pitchFamily="18" charset="0"/>
              </a:rPr>
            </a:br>
            <a:r>
              <a:rPr lang="en-US" sz="3200" dirty="0" smtClean="0">
                <a:latin typeface="Calibri" panose="020F0502020204030204" pitchFamily="34" charset="0"/>
                <a:ea typeface="Calibri" panose="020F0502020204030204" pitchFamily="34" charset="0"/>
                <a:cs typeface="Times New Roman" panose="02020603050405020304" pitchFamily="18" charset="0"/>
              </a:rPr>
              <a:t>AEL Teacher </a:t>
            </a:r>
            <a:r>
              <a:rPr lang="en-US" sz="3200" dirty="0">
                <a:latin typeface="Calibri" panose="020F0502020204030204" pitchFamily="34" charset="0"/>
                <a:ea typeface="Calibri" panose="020F0502020204030204" pitchFamily="34" charset="0"/>
                <a:cs typeface="Times New Roman" panose="02020603050405020304" pitchFamily="18" charset="0"/>
              </a:rPr>
              <a:t>Externships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p:cNvSpPr txBox="1">
            <a:spLocks noGrp="1"/>
          </p:cNvSpPr>
          <p:nvPr>
            <p:ph idx="1"/>
          </p:nvPr>
        </p:nvSpPr>
        <p:spPr>
          <a:xfrm>
            <a:off x="125225" y="5609601"/>
            <a:ext cx="8229600" cy="461665"/>
          </a:xfrm>
          <a:prstGeom prst="rect">
            <a:avLst/>
          </a:prstGeom>
          <a:noFill/>
        </p:spPr>
        <p:txBody>
          <a:bodyPr wrap="square" rtlCol="0">
            <a:spAutoFit/>
          </a:bodyPr>
          <a:lstStyle/>
          <a:p>
            <a:pPr marL="0" indent="0">
              <a:buNone/>
            </a:pPr>
            <a:r>
              <a:rPr lang="en-US" sz="2400" dirty="0" smtClean="0"/>
              <a:t>Presented by: Wendy Christensen &amp; Michelle Yzaguirre</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726" y="1497790"/>
            <a:ext cx="6324599" cy="3557587"/>
          </a:xfrm>
          <a:prstGeom prst="rect">
            <a:avLst/>
          </a:prstGeom>
        </p:spPr>
      </p:pic>
      <p:sp>
        <p:nvSpPr>
          <p:cNvPr id="2" name="TextBox 1"/>
          <p:cNvSpPr txBox="1"/>
          <p:nvPr/>
        </p:nvSpPr>
        <p:spPr>
          <a:xfrm>
            <a:off x="1019746" y="5024146"/>
            <a:ext cx="2210862" cy="261610"/>
          </a:xfrm>
          <a:prstGeom prst="rect">
            <a:avLst/>
          </a:prstGeom>
          <a:noFill/>
        </p:spPr>
        <p:txBody>
          <a:bodyPr wrap="none" rtlCol="0">
            <a:spAutoFit/>
          </a:bodyPr>
          <a:lstStyle/>
          <a:p>
            <a:r>
              <a:rPr lang="en-US" sz="1100" dirty="0" smtClean="0">
                <a:latin typeface="Calibri" panose="020F0502020204030204" pitchFamily="34" charset="0"/>
                <a:ea typeface="Calibri" panose="020F0502020204030204" pitchFamily="34" charset="0"/>
                <a:cs typeface="Times New Roman" panose="02020603050405020304" pitchFamily="18" charset="0"/>
              </a:rPr>
              <a:t>Pressure </a:t>
            </a:r>
            <a:r>
              <a:rPr lang="en-US" sz="1100" dirty="0">
                <a:latin typeface="Calibri" panose="020F0502020204030204" pitchFamily="34" charset="0"/>
                <a:ea typeface="Calibri" panose="020F0502020204030204" pitchFamily="34" charset="0"/>
                <a:cs typeface="Times New Roman" panose="02020603050405020304" pitchFamily="18" charset="0"/>
              </a:rPr>
              <a:t>Systems </a:t>
            </a:r>
            <a:r>
              <a:rPr lang="en-US" sz="1100" dirty="0" smtClean="0">
                <a:latin typeface="Calibri" panose="020F0502020204030204" pitchFamily="34" charset="0"/>
                <a:ea typeface="Calibri" panose="020F0502020204030204" pitchFamily="34" charset="0"/>
                <a:cs typeface="Times New Roman" panose="02020603050405020304" pitchFamily="18" charset="0"/>
              </a:rPr>
              <a:t>International(PSI)</a:t>
            </a:r>
            <a:endParaRPr lang="en-US" sz="1100" dirty="0"/>
          </a:p>
        </p:txBody>
      </p:sp>
    </p:spTree>
    <p:extLst>
      <p:ext uri="{BB962C8B-B14F-4D97-AF65-F5344CB8AC3E}">
        <p14:creationId xmlns:p14="http://schemas.microsoft.com/office/powerpoint/2010/main" val="99376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EO2 Concepts</a:t>
            </a:r>
          </a:p>
        </p:txBody>
      </p:sp>
      <p:sp>
        <p:nvSpPr>
          <p:cNvPr id="3" name="Content Placeholder 2"/>
          <p:cNvSpPr>
            <a:spLocks noGrp="1"/>
          </p:cNvSpPr>
          <p:nvPr>
            <p:ph idx="1"/>
          </p:nvPr>
        </p:nvSpPr>
        <p:spPr>
          <a:xfrm>
            <a:off x="1400175" y="2236112"/>
            <a:ext cx="5586413" cy="3232252"/>
          </a:xfrm>
        </p:spPr>
        <p:txBody>
          <a:bodyPr/>
          <a:lstStyle/>
          <a:p>
            <a:pPr marL="0" indent="0">
              <a:buNone/>
            </a:pPr>
            <a:r>
              <a:rPr lang="en-US" dirty="0">
                <a:hlinkClick r:id="rId3"/>
              </a:rPr>
              <a:t>https://</a:t>
            </a:r>
            <a:r>
              <a:rPr lang="en-US" dirty="0" smtClean="0">
                <a:hlinkClick r:id="rId3"/>
              </a:rPr>
              <a:t>youtu.be/kfUiXAGGECk</a:t>
            </a:r>
            <a:endParaRPr lang="en-US" dirty="0" smtClean="0"/>
          </a:p>
          <a:p>
            <a:endParaRPr lang="en-US" dirty="0"/>
          </a:p>
        </p:txBody>
      </p:sp>
      <p:pic>
        <p:nvPicPr>
          <p:cNvPr id="1026" name="Picture 2" descr="Sit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555818"/>
            <a:ext cx="977900" cy="81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14" y="331787"/>
            <a:ext cx="8706970" cy="1143000"/>
          </a:xfrm>
        </p:spPr>
        <p:txBody>
          <a:bodyPr>
            <a:normAutofit fontScale="90000"/>
          </a:bodyPr>
          <a:lstStyle/>
          <a:p>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SAWS Dos Rios Water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Recycling Center</a:t>
            </a:r>
            <a:endParaRPr lang="en-US" dirty="0"/>
          </a:p>
        </p:txBody>
      </p:sp>
      <p:pic>
        <p:nvPicPr>
          <p:cNvPr id="4"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rcRect l="2508" r="2508"/>
          <a:stretch>
            <a:fillRect/>
          </a:stretch>
        </p:blipFill>
        <p:spPr>
          <a:xfrm>
            <a:off x="114300" y="1390415"/>
            <a:ext cx="4630470" cy="3656250"/>
          </a:xfrm>
        </p:spPr>
      </p:pic>
      <p:pic>
        <p:nvPicPr>
          <p:cNvPr id="5" name="Picture Placeholder 4"/>
          <p:cNvPicPr>
            <a:picLocks noChangeAspect="1"/>
          </p:cNvPicPr>
          <p:nvPr/>
        </p:nvPicPr>
        <p:blipFill>
          <a:blip r:embed="rId3">
            <a:extLst>
              <a:ext uri="{28A0092B-C50C-407E-A947-70E740481C1C}">
                <a14:useLocalDpi xmlns:a14="http://schemas.microsoft.com/office/drawing/2010/main" val="0"/>
              </a:ext>
            </a:extLst>
          </a:blip>
          <a:srcRect l="20390" r="20390"/>
          <a:stretch>
            <a:fillRect/>
          </a:stretch>
        </p:blipFill>
        <p:spPr>
          <a:xfrm rot="5400000">
            <a:off x="5047862" y="2138752"/>
            <a:ext cx="3571877" cy="4523602"/>
          </a:xfrm>
          <a:prstGeom prst="rect">
            <a:avLst/>
          </a:prstGeom>
        </p:spPr>
      </p:pic>
    </p:spTree>
    <p:extLst>
      <p:ext uri="{BB962C8B-B14F-4D97-AF65-F5344CB8AC3E}">
        <p14:creationId xmlns:p14="http://schemas.microsoft.com/office/powerpoint/2010/main" val="1246120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26956"/>
            <a:ext cx="8930640" cy="1143000"/>
          </a:xfrm>
        </p:spPr>
        <p:txBody>
          <a:bodyPr>
            <a:noAutofit/>
          </a:bodyPr>
          <a:lstStyle/>
          <a:p>
            <a:pPr algn="l"/>
            <a:r>
              <a:rPr lang="en-US" sz="3600" dirty="0" smtClean="0"/>
              <a:t>Bridging the gap between industry &amp; education</a:t>
            </a:r>
            <a:endParaRPr lang="en-US" sz="3600" dirty="0"/>
          </a:p>
        </p:txBody>
      </p:sp>
      <p:sp>
        <p:nvSpPr>
          <p:cNvPr id="3" name="Content Placeholder 2"/>
          <p:cNvSpPr>
            <a:spLocks noGrp="1"/>
          </p:cNvSpPr>
          <p:nvPr>
            <p:ph idx="1"/>
          </p:nvPr>
        </p:nvSpPr>
        <p:spPr>
          <a:xfrm>
            <a:off x="350520" y="1689789"/>
            <a:ext cx="8229600" cy="3232252"/>
          </a:xfrm>
        </p:spPr>
        <p:txBody>
          <a:bodyPr>
            <a:normAutofit fontScale="92500" lnSpcReduction="10000"/>
          </a:bodyPr>
          <a:lstStyle/>
          <a:p>
            <a:pPr marL="0" indent="0">
              <a:buNone/>
            </a:pPr>
            <a:r>
              <a:rPr lang="en-US" b="1" dirty="0" err="1" smtClean="0">
                <a:hlinkClick r:id="rId2"/>
              </a:rPr>
              <a:t>Nepris</a:t>
            </a:r>
            <a:r>
              <a:rPr lang="en-US" dirty="0"/>
              <a:t> </a:t>
            </a:r>
            <a:r>
              <a:rPr lang="en-US" dirty="0" smtClean="0"/>
              <a:t>believes</a:t>
            </a:r>
            <a:r>
              <a:rPr lang="en-US" dirty="0"/>
              <a:t> that a single interaction can change a life. Through </a:t>
            </a:r>
            <a:r>
              <a:rPr lang="en-US" dirty="0" smtClean="0"/>
              <a:t>their platform</a:t>
            </a:r>
            <a:r>
              <a:rPr lang="en-US" dirty="0"/>
              <a:t>, students across the country virtually connect with professionals from all walks of life - scientists, engineers, artists, musicians, doctors, astronauts, writers, officials - to discover the jobs that await them and build the skills they need to be successful</a:t>
            </a:r>
          </a:p>
        </p:txBody>
      </p:sp>
      <p:sp>
        <p:nvSpPr>
          <p:cNvPr id="4" name="Content Placeholder 2"/>
          <p:cNvSpPr txBox="1">
            <a:spLocks/>
          </p:cNvSpPr>
          <p:nvPr/>
        </p:nvSpPr>
        <p:spPr>
          <a:xfrm>
            <a:off x="350520" y="5241874"/>
            <a:ext cx="8229600" cy="32322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smtClean="0">
                <a:hlinkClick r:id="rId3"/>
              </a:rPr>
              <a:t>https://www.wevideo.com/view/952925275</a:t>
            </a:r>
            <a:endParaRPr lang="en-US" smtClean="0"/>
          </a:p>
          <a:p>
            <a:endParaRPr lang="en-US" dirty="0"/>
          </a:p>
        </p:txBody>
      </p:sp>
    </p:spTree>
    <p:extLst>
      <p:ext uri="{BB962C8B-B14F-4D97-AF65-F5344CB8AC3E}">
        <p14:creationId xmlns:p14="http://schemas.microsoft.com/office/powerpoint/2010/main" val="2905236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966" y="321772"/>
            <a:ext cx="6111240" cy="1143000"/>
          </a:xfrm>
        </p:spPr>
        <p:txBody>
          <a:bodyPr/>
          <a:lstStyle/>
          <a:p>
            <a:r>
              <a:rPr lang="en-US" dirty="0" smtClean="0"/>
              <a:t>ESC-20 &amp; PSI Partnership</a:t>
            </a:r>
            <a:endParaRPr lang="en-US" dirty="0"/>
          </a:p>
        </p:txBody>
      </p:sp>
      <p:sp>
        <p:nvSpPr>
          <p:cNvPr id="5" name="Rectangle 4"/>
          <p:cNvSpPr/>
          <p:nvPr/>
        </p:nvSpPr>
        <p:spPr>
          <a:xfrm>
            <a:off x="6636909" y="4034118"/>
            <a:ext cx="2480197" cy="20574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493" y="1501530"/>
            <a:ext cx="7490613" cy="4213470"/>
          </a:xfrm>
          <a:prstGeom prst="rect">
            <a:avLst/>
          </a:prstGeom>
        </p:spPr>
      </p:pic>
      <p:pic>
        <p:nvPicPr>
          <p:cNvPr id="6" name="Picture 2" descr="PSI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6835"/>
            <a:ext cx="2348599" cy="10546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12493" y="5795692"/>
            <a:ext cx="3257943" cy="369332"/>
          </a:xfrm>
          <a:prstGeom prst="rect">
            <a:avLst/>
          </a:prstGeom>
        </p:spPr>
        <p:txBody>
          <a:bodyPr wrap="none">
            <a:spAutoFit/>
          </a:bodyPr>
          <a:lstStyle/>
          <a:p>
            <a:r>
              <a:rPr lang="en-US" dirty="0">
                <a:hlinkClick r:id="rId5"/>
              </a:rPr>
              <a:t>https://youtu.be/FSGPMe295hw</a:t>
            </a:r>
            <a:endParaRPr lang="en-US" dirty="0"/>
          </a:p>
        </p:txBody>
      </p:sp>
    </p:spTree>
    <p:extLst>
      <p:ext uri="{BB962C8B-B14F-4D97-AF65-F5344CB8AC3E}">
        <p14:creationId xmlns:p14="http://schemas.microsoft.com/office/powerpoint/2010/main" val="170004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1302" y="1226873"/>
            <a:ext cx="4272004" cy="4100150"/>
          </a:xfrm>
        </p:spPr>
      </p:pic>
      <p:sp>
        <p:nvSpPr>
          <p:cNvPr id="2" name="Rectangle 1"/>
          <p:cNvSpPr/>
          <p:nvPr/>
        </p:nvSpPr>
        <p:spPr>
          <a:xfrm>
            <a:off x="312945" y="586948"/>
            <a:ext cx="1874359" cy="369332"/>
          </a:xfrm>
          <a:prstGeom prst="rect">
            <a:avLst/>
          </a:prstGeom>
        </p:spPr>
        <p:txBody>
          <a:bodyPr wrap="none">
            <a:spAutoFit/>
          </a:bodyPr>
          <a:lstStyle/>
          <a:p>
            <a:r>
              <a:rPr lang="en-US" dirty="0" smtClean="0">
                <a:solidFill>
                  <a:srgbClr val="000000"/>
                </a:solidFill>
                <a:latin typeface="Calibri" panose="020F0502020204030204" pitchFamily="34" charset="0"/>
                <a:cs typeface="Times New Roman" panose="02020603050405020304" pitchFamily="18" charset="0"/>
              </a:rPr>
              <a:t>Teachers at work.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799" y="956280"/>
            <a:ext cx="4519614" cy="3389710"/>
          </a:xfrm>
          <a:prstGeom prst="rect">
            <a:avLst/>
          </a:prstGeom>
        </p:spPr>
      </p:pic>
    </p:spTree>
    <p:extLst>
      <p:ext uri="{BB962C8B-B14F-4D97-AF65-F5344CB8AC3E}">
        <p14:creationId xmlns:p14="http://schemas.microsoft.com/office/powerpoint/2010/main" val="2214703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71" y="4413508"/>
            <a:ext cx="3645225" cy="571500"/>
          </a:xfrm>
        </p:spPr>
        <p:txBody>
          <a:bodyPr>
            <a:normAutofit/>
          </a:bodyPr>
          <a:lstStyle/>
          <a:p>
            <a:r>
              <a:rPr lang="en-US" sz="1300" dirty="0" smtClean="0"/>
              <a:t>Roy &amp; Daniel presenting on the last day!</a:t>
            </a:r>
            <a:endParaRPr lang="en-US" sz="1300"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rcRect t="20390" b="20390"/>
          <a:stretch>
            <a:fillRect/>
          </a:stretch>
        </p:blipFill>
        <p:spPr>
          <a:xfrm>
            <a:off x="254486" y="969406"/>
            <a:ext cx="3917464" cy="3636189"/>
          </a:xfrm>
          <a:prstGeom prst="rect">
            <a:avLst/>
          </a:prstGeom>
        </p:spPr>
      </p:pic>
      <p:sp>
        <p:nvSpPr>
          <p:cNvPr id="6" name="TextBox 5"/>
          <p:cNvSpPr txBox="1"/>
          <p:nvPr/>
        </p:nvSpPr>
        <p:spPr>
          <a:xfrm>
            <a:off x="1642942" y="600074"/>
            <a:ext cx="652743" cy="369332"/>
          </a:xfrm>
          <a:prstGeom prst="rect">
            <a:avLst/>
          </a:prstGeom>
          <a:noFill/>
        </p:spPr>
        <p:txBody>
          <a:bodyPr wrap="none" rtlCol="0">
            <a:spAutoFit/>
          </a:bodyPr>
          <a:lstStyle/>
          <a:p>
            <a:r>
              <a:rPr lang="en-US" dirty="0" smtClean="0"/>
              <a:t>2016</a:t>
            </a:r>
            <a:endParaRPr lang="en-US" dirty="0"/>
          </a:p>
        </p:txBody>
      </p:sp>
      <p:sp>
        <p:nvSpPr>
          <p:cNvPr id="7" name="TextBox 6"/>
          <p:cNvSpPr txBox="1"/>
          <p:nvPr/>
        </p:nvSpPr>
        <p:spPr>
          <a:xfrm>
            <a:off x="5284399" y="600074"/>
            <a:ext cx="652743" cy="369332"/>
          </a:xfrm>
          <a:prstGeom prst="rect">
            <a:avLst/>
          </a:prstGeom>
          <a:noFill/>
        </p:spPr>
        <p:txBody>
          <a:bodyPr wrap="none" rtlCol="0">
            <a:spAutoFit/>
          </a:bodyPr>
          <a:lstStyle/>
          <a:p>
            <a:r>
              <a:rPr lang="en-US" dirty="0" smtClean="0"/>
              <a:t>2017</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156" y="969406"/>
            <a:ext cx="3203972" cy="4271962"/>
          </a:xfrm>
          <a:prstGeom prst="rect">
            <a:avLst/>
          </a:prstGeom>
        </p:spPr>
      </p:pic>
      <p:sp>
        <p:nvSpPr>
          <p:cNvPr id="9" name="TextBox 8"/>
          <p:cNvSpPr txBox="1"/>
          <p:nvPr/>
        </p:nvSpPr>
        <p:spPr>
          <a:xfrm>
            <a:off x="4335156" y="5241368"/>
            <a:ext cx="2631101" cy="307777"/>
          </a:xfrm>
          <a:prstGeom prst="rect">
            <a:avLst/>
          </a:prstGeom>
          <a:noFill/>
        </p:spPr>
        <p:txBody>
          <a:bodyPr wrap="square" rtlCol="0">
            <a:spAutoFit/>
          </a:bodyPr>
          <a:lstStyle/>
          <a:p>
            <a:r>
              <a:rPr lang="en-US" sz="1400" dirty="0" smtClean="0"/>
              <a:t>Gloria presenting on the last day!</a:t>
            </a:r>
            <a:endParaRPr lang="en-US" sz="1400" dirty="0"/>
          </a:p>
        </p:txBody>
      </p:sp>
    </p:spTree>
    <p:extLst>
      <p:ext uri="{BB962C8B-B14F-4D97-AF65-F5344CB8AC3E}">
        <p14:creationId xmlns:p14="http://schemas.microsoft.com/office/powerpoint/2010/main" val="3644041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did it cost?</a:t>
            </a:r>
          </a:p>
        </p:txBody>
      </p:sp>
      <p:sp>
        <p:nvSpPr>
          <p:cNvPr id="9" name="Rectangle 8"/>
          <p:cNvSpPr/>
          <p:nvPr/>
        </p:nvSpPr>
        <p:spPr>
          <a:xfrm>
            <a:off x="89218" y="5221442"/>
            <a:ext cx="7865744" cy="1015663"/>
          </a:xfrm>
          <a:prstGeom prst="rect">
            <a:avLst/>
          </a:prstGeom>
        </p:spPr>
        <p:txBody>
          <a:bodyPr wrap="square">
            <a:spAutoFit/>
          </a:bodyPr>
          <a:lstStyle/>
          <a:p>
            <a:r>
              <a:rPr lang="en-US" sz="2000" dirty="0" smtClean="0"/>
              <a:t>In-Kind:</a:t>
            </a:r>
          </a:p>
          <a:p>
            <a:r>
              <a:rPr lang="en-US" sz="2000" dirty="0" smtClean="0"/>
              <a:t>Michelle </a:t>
            </a:r>
            <a:r>
              <a:rPr lang="en-US" sz="2000" dirty="0"/>
              <a:t>&amp; Wendy planning &amp; </a:t>
            </a:r>
            <a:r>
              <a:rPr lang="en-US" sz="2000" dirty="0" smtClean="0"/>
              <a:t>facilitating Workforce </a:t>
            </a:r>
            <a:r>
              <a:rPr lang="en-US" sz="2000" dirty="0"/>
              <a:t>Solutions </a:t>
            </a:r>
            <a:r>
              <a:rPr lang="en-US" sz="2000" dirty="0" smtClean="0"/>
              <a:t>Alamo</a:t>
            </a:r>
          </a:p>
          <a:p>
            <a:endParaRPr lang="en-US" sz="2000" dirty="0"/>
          </a:p>
        </p:txBody>
      </p:sp>
      <p:graphicFrame>
        <p:nvGraphicFramePr>
          <p:cNvPr id="16" name="Content Placeholder 15"/>
          <p:cNvGraphicFramePr>
            <a:graphicFrameLocks noGrp="1"/>
          </p:cNvGraphicFramePr>
          <p:nvPr>
            <p:ph sz="quarter" idx="4"/>
            <p:extLst>
              <p:ext uri="{D42A27DB-BD31-4B8C-83A1-F6EECF244321}">
                <p14:modId xmlns:p14="http://schemas.microsoft.com/office/powerpoint/2010/main" val="1741799271"/>
              </p:ext>
            </p:extLst>
          </p:nvPr>
        </p:nvGraphicFramePr>
        <p:xfrm>
          <a:off x="4919662" y="1981119"/>
          <a:ext cx="3035300" cy="1981200"/>
        </p:xfrm>
        <a:graphic>
          <a:graphicData uri="http://schemas.openxmlformats.org/drawingml/2006/table">
            <a:tbl>
              <a:tblPr/>
              <a:tblGrid>
                <a:gridCol w="2006600"/>
                <a:gridCol w="1028700"/>
              </a:tblGrid>
              <a:tr h="276225">
                <a:tc gridSpan="2">
                  <a:txBody>
                    <a:bodyPr/>
                    <a:lstStyle/>
                    <a:p>
                      <a:pPr algn="l" fontAlgn="b"/>
                      <a:r>
                        <a:rPr lang="en-US" sz="1600" b="0" i="0" u="none" strike="noStrike" dirty="0">
                          <a:solidFill>
                            <a:srgbClr val="000000"/>
                          </a:solidFill>
                          <a:effectLst/>
                          <a:latin typeface="Calibri" panose="020F0502020204030204" pitchFamily="34" charset="0"/>
                        </a:rPr>
                        <a:t>2017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algn="l" fontAlgn="t"/>
                      <a:r>
                        <a:rPr lang="en-US" sz="1400" b="0" i="0" u="none" strike="noStrike">
                          <a:solidFill>
                            <a:srgbClr val="000000"/>
                          </a:solidFill>
                          <a:effectLst/>
                          <a:latin typeface="Calibri" panose="020F0502020204030204" pitchFamily="34" charset="0"/>
                        </a:rPr>
                        <a:t>ATEAMS contract/printing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   2,600.00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a:solidFill>
                            <a:srgbClr val="000000"/>
                          </a:solidFill>
                          <a:effectLst/>
                          <a:latin typeface="Calibri" panose="020F0502020204030204" pitchFamily="34" charset="0"/>
                        </a:rPr>
                        <a:t>Teacher Stipends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$11,000.00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a:solidFill>
                            <a:srgbClr val="000000"/>
                          </a:solidFill>
                          <a:effectLst/>
                          <a:latin typeface="Calibri" panose="020F0502020204030204" pitchFamily="34" charset="0"/>
                        </a:rPr>
                        <a:t>Mini Ipads/cases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5,116.00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a:solidFill>
                            <a:srgbClr val="000000"/>
                          </a:solidFill>
                          <a:effectLst/>
                          <a:latin typeface="Calibri" panose="020F0502020204030204" pitchFamily="34" charset="0"/>
                        </a:rPr>
                        <a:t>Nepris Licenses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1,500.00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a:solidFill>
                            <a:srgbClr val="000000"/>
                          </a:solidFill>
                          <a:effectLst/>
                          <a:latin typeface="Calibri" panose="020F0502020204030204" pitchFamily="34" charset="0"/>
                        </a:rPr>
                        <a:t>Lunch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1,000.00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t"/>
                      <a:r>
                        <a:rPr lang="en-US" sz="1400" b="0" i="0" u="none" strike="noStrike">
                          <a:solidFill>
                            <a:srgbClr val="000000"/>
                          </a:solidFill>
                          <a:effectLst/>
                          <a:latin typeface="Calibri" panose="020F0502020204030204" pitchFamily="34" charset="0"/>
                        </a:rPr>
                        <a:t>ESC-20 conference room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en-US" sz="1400" b="1" i="0" u="none" strike="noStrike">
                          <a:solidFill>
                            <a:srgbClr val="000000"/>
                          </a:solidFill>
                          <a:effectLst/>
                          <a:latin typeface="Calibri" panose="020F0502020204030204" pitchFamily="34" charset="0"/>
                        </a:rPr>
                        <a:t>Grand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l" fontAlgn="b"/>
                      <a:r>
                        <a:rPr lang="en-US" sz="1400" b="1" i="0" u="none" strike="noStrike" dirty="0">
                          <a:solidFill>
                            <a:srgbClr val="000000"/>
                          </a:solidFill>
                          <a:effectLst/>
                          <a:latin typeface="Calibri" panose="020F0502020204030204" pitchFamily="34" charset="0"/>
                        </a:rPr>
                        <a:t> $22,016.00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r>
            </a:tbl>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val="3755298221"/>
              </p:ext>
            </p:extLst>
          </p:nvPr>
        </p:nvGraphicFramePr>
        <p:xfrm>
          <a:off x="741839" y="1981116"/>
          <a:ext cx="3035300" cy="1743075"/>
        </p:xfrm>
        <a:graphic>
          <a:graphicData uri="http://schemas.openxmlformats.org/drawingml/2006/table">
            <a:tbl>
              <a:tblPr/>
              <a:tblGrid>
                <a:gridCol w="2006600"/>
                <a:gridCol w="1028700"/>
              </a:tblGrid>
              <a:tr h="276225">
                <a:tc gridSpan="2">
                  <a:txBody>
                    <a:bodyPr/>
                    <a:lstStyle/>
                    <a:p>
                      <a:pPr algn="l" fontAlgn="ctr"/>
                      <a:r>
                        <a:rPr lang="en-US" sz="1600" b="0" i="0" u="none" strike="noStrike" dirty="0">
                          <a:solidFill>
                            <a:srgbClr val="000000"/>
                          </a:solidFill>
                          <a:effectLst/>
                          <a:latin typeface="Calibri" panose="020F0502020204030204" pitchFamily="34" charset="0"/>
                        </a:rPr>
                        <a:t>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algn="l" fontAlgn="t"/>
                      <a:r>
                        <a:rPr lang="en-US" sz="1400" b="0" i="0" u="none" strike="noStrike">
                          <a:solidFill>
                            <a:srgbClr val="000000"/>
                          </a:solidFill>
                          <a:effectLst/>
                          <a:latin typeface="Calibri" panose="020F0502020204030204" pitchFamily="34" charset="0"/>
                        </a:rPr>
                        <a:t>ATEAMS contract/printing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   3,000.00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a:solidFill>
                            <a:srgbClr val="000000"/>
                          </a:solidFill>
                          <a:effectLst/>
                          <a:latin typeface="Calibri" panose="020F0502020204030204" pitchFamily="34" charset="0"/>
                        </a:rPr>
                        <a:t>Teacher Stipends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6,800.00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a:solidFill>
                            <a:srgbClr val="000000"/>
                          </a:solidFill>
                          <a:effectLst/>
                          <a:latin typeface="Calibri" panose="020F0502020204030204" pitchFamily="34" charset="0"/>
                        </a:rPr>
                        <a:t>Bus rental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598.00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a:solidFill>
                            <a:srgbClr val="000000"/>
                          </a:solidFill>
                          <a:effectLst/>
                          <a:latin typeface="Calibri" panose="020F0502020204030204" pitchFamily="34" charset="0"/>
                        </a:rPr>
                        <a:t>Lunch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1,000.00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t"/>
                      <a:r>
                        <a:rPr lang="en-US" sz="1400" b="0" i="0" u="none" strike="noStrike" dirty="0">
                          <a:solidFill>
                            <a:srgbClr val="000000"/>
                          </a:solidFill>
                          <a:effectLst/>
                          <a:latin typeface="Calibri" panose="020F0502020204030204" pitchFamily="34" charset="0"/>
                        </a:rPr>
                        <a:t>ESC-20 conference room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en-US" sz="1400" b="1" i="0" u="none" strike="noStrike">
                          <a:solidFill>
                            <a:srgbClr val="000000"/>
                          </a:solidFill>
                          <a:effectLst/>
                          <a:latin typeface="Calibri" panose="020F0502020204030204" pitchFamily="34" charset="0"/>
                        </a:rPr>
                        <a:t>Grand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l" fontAlgn="b"/>
                      <a:r>
                        <a:rPr lang="en-US" sz="1400" b="1" i="0" u="none" strike="noStrike" dirty="0">
                          <a:solidFill>
                            <a:srgbClr val="000000"/>
                          </a:solidFill>
                          <a:effectLst/>
                          <a:latin typeface="Calibri" panose="020F0502020204030204" pitchFamily="34" charset="0"/>
                        </a:rPr>
                        <a:t> $12,198.00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r>
            </a:tbl>
          </a:graphicData>
        </a:graphic>
      </p:graphicFrame>
      <p:sp>
        <p:nvSpPr>
          <p:cNvPr id="6" name="Rectangle 5"/>
          <p:cNvSpPr/>
          <p:nvPr/>
        </p:nvSpPr>
        <p:spPr>
          <a:xfrm>
            <a:off x="7069521" y="5877366"/>
            <a:ext cx="2074479" cy="307777"/>
          </a:xfrm>
          <a:prstGeom prst="rect">
            <a:avLst/>
          </a:prstGeom>
        </p:spPr>
        <p:txBody>
          <a:bodyPr wrap="none">
            <a:spAutoFit/>
          </a:bodyPr>
          <a:lstStyle/>
          <a:p>
            <a:pPr algn="ctr"/>
            <a:r>
              <a:rPr lang="en-US" sz="1400" i="1" dirty="0"/>
              <a:t>Success for Adult Learners</a:t>
            </a:r>
          </a:p>
        </p:txBody>
      </p:sp>
    </p:spTree>
    <p:extLst>
      <p:ext uri="{BB962C8B-B14F-4D97-AF65-F5344CB8AC3E}">
        <p14:creationId xmlns:p14="http://schemas.microsoft.com/office/powerpoint/2010/main" val="596084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03" y="510987"/>
            <a:ext cx="7859806" cy="761943"/>
          </a:xfrm>
        </p:spPr>
        <p:txBody>
          <a:bodyPr>
            <a:normAutofit fontScale="90000"/>
          </a:bodyPr>
          <a:lstStyle/>
          <a:p>
            <a:r>
              <a:rPr lang="en-US" dirty="0" smtClean="0"/>
              <a:t>Lessons Learned </a:t>
            </a:r>
            <a:endParaRPr lang="en-US" dirty="0"/>
          </a:p>
        </p:txBody>
      </p:sp>
      <p:sp>
        <p:nvSpPr>
          <p:cNvPr id="3" name="Content Placeholder 2"/>
          <p:cNvSpPr>
            <a:spLocks noGrp="1"/>
          </p:cNvSpPr>
          <p:nvPr>
            <p:ph idx="1"/>
          </p:nvPr>
        </p:nvSpPr>
        <p:spPr>
          <a:xfrm>
            <a:off x="835014" y="1536493"/>
            <a:ext cx="7421096" cy="3817742"/>
          </a:xfrm>
        </p:spPr>
        <p:txBody>
          <a:bodyPr>
            <a:normAutofit lnSpcReduction="10000"/>
          </a:bodyPr>
          <a:lstStyle/>
          <a:p>
            <a:r>
              <a:rPr lang="en-US" dirty="0" smtClean="0"/>
              <a:t>Not long enough (days &amp; time)</a:t>
            </a:r>
          </a:p>
          <a:p>
            <a:r>
              <a:rPr lang="en-US" dirty="0" smtClean="0"/>
              <a:t>Keep post-visit discussions focused</a:t>
            </a:r>
          </a:p>
          <a:p>
            <a:r>
              <a:rPr lang="en-US" dirty="0" smtClean="0"/>
              <a:t>Not enough time to plan lessons</a:t>
            </a:r>
          </a:p>
          <a:p>
            <a:r>
              <a:rPr lang="en-US" dirty="0" smtClean="0"/>
              <a:t>Not enough modeling of Lesson Plan process </a:t>
            </a:r>
          </a:p>
          <a:p>
            <a:r>
              <a:rPr lang="en-US" dirty="0" smtClean="0"/>
              <a:t>Didn’t provide follow-up to the participants</a:t>
            </a:r>
            <a:endParaRPr lang="en-US" dirty="0"/>
          </a:p>
          <a:p>
            <a:endParaRPr lang="en-US" dirty="0"/>
          </a:p>
        </p:txBody>
      </p:sp>
    </p:spTree>
    <p:extLst>
      <p:ext uri="{BB962C8B-B14F-4D97-AF65-F5344CB8AC3E}">
        <p14:creationId xmlns:p14="http://schemas.microsoft.com/office/powerpoint/2010/main" val="501655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346809"/>
            <a:ext cx="8229600" cy="781948"/>
          </a:xfrm>
        </p:spPr>
        <p:txBody>
          <a:bodyPr>
            <a:normAutofit/>
          </a:bodyPr>
          <a:lstStyle/>
          <a:p>
            <a:r>
              <a:rPr lang="en-US" sz="2400" dirty="0" smtClean="0"/>
              <a:t>End of Session Survey Highlights</a:t>
            </a:r>
            <a:endParaRPr lang="en-US" sz="2400" dirty="0"/>
          </a:p>
        </p:txBody>
      </p:sp>
      <p:sp>
        <p:nvSpPr>
          <p:cNvPr id="3" name="Content Placeholder 2"/>
          <p:cNvSpPr>
            <a:spLocks noGrp="1"/>
          </p:cNvSpPr>
          <p:nvPr>
            <p:ph idx="1"/>
          </p:nvPr>
        </p:nvSpPr>
        <p:spPr>
          <a:xfrm>
            <a:off x="152401" y="931523"/>
            <a:ext cx="7536872" cy="5198857"/>
          </a:xfrm>
        </p:spPr>
        <p:txBody>
          <a:bodyPr>
            <a:normAutofit lnSpcReduction="10000"/>
          </a:bodyPr>
          <a:lstStyle/>
          <a:p>
            <a:pPr marL="0" indent="0">
              <a:buNone/>
            </a:pPr>
            <a:r>
              <a:rPr lang="en-US" sz="2000" b="1" dirty="0" smtClean="0"/>
              <a:t>Q9 How do you plan to use this information you learned during this training? </a:t>
            </a:r>
          </a:p>
          <a:p>
            <a:pPr marL="0" indent="0">
              <a:buNone/>
            </a:pPr>
            <a:endParaRPr lang="en-US" sz="2000" dirty="0" smtClean="0"/>
          </a:p>
          <a:p>
            <a:pPr marL="0" indent="0">
              <a:buNone/>
            </a:pPr>
            <a:r>
              <a:rPr lang="en-US" sz="2000" i="1" dirty="0" smtClean="0"/>
              <a:t>“Conceptualization </a:t>
            </a:r>
            <a:r>
              <a:rPr lang="en-US" sz="2000" i="1" dirty="0"/>
              <a:t>and real-world application are not new concepts. However, first-hand exposure to what employers are looking for results in creation of classroom lessons that are much more accurate and that will have a greater impact</a:t>
            </a:r>
            <a:r>
              <a:rPr lang="en-US" sz="2000" i="1" dirty="0" smtClean="0"/>
              <a:t>.”</a:t>
            </a:r>
          </a:p>
          <a:p>
            <a:pPr marL="0" indent="0">
              <a:buNone/>
            </a:pPr>
            <a:endParaRPr lang="en-US" sz="2000" dirty="0" smtClean="0"/>
          </a:p>
          <a:p>
            <a:pPr marL="0" indent="0">
              <a:buNone/>
            </a:pPr>
            <a:r>
              <a:rPr lang="en-US" sz="2000" b="1" dirty="0" smtClean="0"/>
              <a:t>Q10 What improvements do you recommend for this training? </a:t>
            </a:r>
          </a:p>
          <a:p>
            <a:pPr marL="0" indent="0">
              <a:buNone/>
            </a:pPr>
            <a:endParaRPr lang="en-US" sz="2000" dirty="0" smtClean="0"/>
          </a:p>
          <a:p>
            <a:pPr marL="0" indent="0">
              <a:buNone/>
            </a:pPr>
            <a:r>
              <a:rPr lang="en-US" sz="2000" i="1" dirty="0" smtClean="0"/>
              <a:t>“I </a:t>
            </a:r>
            <a:r>
              <a:rPr lang="en-US" sz="2000" i="1" dirty="0"/>
              <a:t>had not used the 5E LP format previously, so it was time-consuming for me to complete them. However, I'm glad I used them now -- a specific type LP I can use in my teaching. Presentation minute allotment suggestion: If a group, then divide their time allotment by the number of presenters. I felt rushed and stressed about it, but it was definitely a great activity for our </a:t>
            </a:r>
            <a:r>
              <a:rPr lang="en-US" sz="2000" i="1" dirty="0" smtClean="0"/>
              <a:t>class.”</a:t>
            </a:r>
            <a:endParaRPr lang="en-US" sz="2000" i="1" dirty="0"/>
          </a:p>
          <a:p>
            <a:pPr marL="0" indent="0">
              <a:buNone/>
            </a:pPr>
            <a:endParaRPr lang="en-US" sz="1600" dirty="0" smtClean="0"/>
          </a:p>
        </p:txBody>
      </p:sp>
    </p:spTree>
    <p:extLst>
      <p:ext uri="{BB962C8B-B14F-4D97-AF65-F5344CB8AC3E}">
        <p14:creationId xmlns:p14="http://schemas.microsoft.com/office/powerpoint/2010/main" val="3063445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346809"/>
            <a:ext cx="8229600" cy="781948"/>
          </a:xfrm>
        </p:spPr>
        <p:txBody>
          <a:bodyPr>
            <a:normAutofit/>
          </a:bodyPr>
          <a:lstStyle/>
          <a:p>
            <a:r>
              <a:rPr lang="en-US" sz="2400" dirty="0" smtClean="0"/>
              <a:t>End of Session Survey Highlights</a:t>
            </a:r>
            <a:endParaRPr lang="en-US" sz="2400" dirty="0"/>
          </a:p>
        </p:txBody>
      </p:sp>
      <p:sp>
        <p:nvSpPr>
          <p:cNvPr id="3" name="Content Placeholder 2"/>
          <p:cNvSpPr>
            <a:spLocks noGrp="1"/>
          </p:cNvSpPr>
          <p:nvPr>
            <p:ph idx="1"/>
          </p:nvPr>
        </p:nvSpPr>
        <p:spPr>
          <a:xfrm>
            <a:off x="152401" y="931523"/>
            <a:ext cx="7324164" cy="5198857"/>
          </a:xfrm>
        </p:spPr>
        <p:txBody>
          <a:bodyPr>
            <a:normAutofit/>
          </a:bodyPr>
          <a:lstStyle/>
          <a:p>
            <a:pPr marL="0" indent="0">
              <a:buNone/>
            </a:pPr>
            <a:r>
              <a:rPr lang="en-US" sz="2000" b="1" dirty="0" smtClean="0"/>
              <a:t>Q11 Please rate your overall experience during this training. </a:t>
            </a:r>
          </a:p>
          <a:p>
            <a:pPr marL="0" indent="0">
              <a:buNone/>
            </a:pPr>
            <a:endParaRPr lang="en-US" sz="2000" dirty="0"/>
          </a:p>
          <a:p>
            <a:pPr marL="0" indent="0">
              <a:buNone/>
            </a:pPr>
            <a:r>
              <a:rPr lang="en-US" sz="2000" i="1" dirty="0" smtClean="0"/>
              <a:t>80% Excellent and 20% above average.</a:t>
            </a:r>
          </a:p>
          <a:p>
            <a:pPr marL="0" indent="0">
              <a:buNone/>
            </a:pPr>
            <a:endParaRPr lang="en-US" sz="2000" dirty="0" smtClean="0"/>
          </a:p>
          <a:p>
            <a:pPr marL="0" indent="0">
              <a:buNone/>
            </a:pPr>
            <a:r>
              <a:rPr lang="en-US" sz="2000" b="1" dirty="0" smtClean="0"/>
              <a:t>Q12 Would you recommend this training other AEL instructors? </a:t>
            </a:r>
          </a:p>
          <a:p>
            <a:pPr marL="0" indent="0">
              <a:buNone/>
            </a:pPr>
            <a:endParaRPr lang="en-US" sz="2000" i="1" dirty="0" smtClean="0"/>
          </a:p>
          <a:p>
            <a:pPr marL="0" indent="0">
              <a:buNone/>
            </a:pPr>
            <a:r>
              <a:rPr lang="en-US" sz="2000" i="1" dirty="0" smtClean="0"/>
              <a:t>All responses were YES</a:t>
            </a:r>
          </a:p>
          <a:p>
            <a:pPr marL="0" indent="0">
              <a:buNone/>
            </a:pPr>
            <a:endParaRPr lang="en-US" sz="2000" dirty="0"/>
          </a:p>
          <a:p>
            <a:pPr marL="0" indent="0">
              <a:buNone/>
            </a:pPr>
            <a:r>
              <a:rPr lang="en-US" sz="2000" b="1" dirty="0" smtClean="0"/>
              <a:t>Additional comment? </a:t>
            </a:r>
          </a:p>
          <a:p>
            <a:pPr marL="0" indent="0">
              <a:buNone/>
            </a:pPr>
            <a:endParaRPr lang="en-US" sz="2000" dirty="0" smtClean="0"/>
          </a:p>
          <a:p>
            <a:pPr marL="0" indent="0">
              <a:buNone/>
            </a:pPr>
            <a:r>
              <a:rPr lang="en-US" sz="2000" i="1" dirty="0" smtClean="0"/>
              <a:t>“I </a:t>
            </a:r>
            <a:r>
              <a:rPr lang="en-US" sz="2000" i="1" dirty="0"/>
              <a:t>enjoyed every minute of the week. This training was worthwhile, fun, enlightening, purposeful, relevant.....and I could go on. It was just great and I can't say enough good things about it. I so appreciate all the effort that was put into the activities of the week</a:t>
            </a:r>
            <a:r>
              <a:rPr lang="en-US" sz="2000" i="1" dirty="0" smtClean="0"/>
              <a:t>.”</a:t>
            </a:r>
          </a:p>
          <a:p>
            <a:pPr marL="0" indent="0">
              <a:buNone/>
            </a:pPr>
            <a:endParaRPr lang="en-US" sz="2000" dirty="0"/>
          </a:p>
        </p:txBody>
      </p:sp>
    </p:spTree>
    <p:extLst>
      <p:ext uri="{BB962C8B-B14F-4D97-AF65-F5344CB8AC3E}">
        <p14:creationId xmlns:p14="http://schemas.microsoft.com/office/powerpoint/2010/main" val="133210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045"/>
            <a:ext cx="7694762" cy="4252457"/>
          </a:xfrm>
        </p:spPr>
        <p:txBody>
          <a:bodyPr>
            <a:normAutofit fontScale="92500" lnSpcReduction="20000"/>
          </a:bodyPr>
          <a:lstStyle/>
          <a:p>
            <a:pPr marL="514350" indent="-514350">
              <a:buAutoNum type="arabicPeriod"/>
            </a:pPr>
            <a:r>
              <a:rPr lang="en-US" sz="2800" dirty="0" smtClean="0"/>
              <a:t>What are the top industries in your local workforce area?</a:t>
            </a:r>
          </a:p>
          <a:p>
            <a:pPr marL="514350" indent="-514350">
              <a:buAutoNum type="arabicPeriod"/>
            </a:pPr>
            <a:r>
              <a:rPr lang="en-US" sz="2800" dirty="0" smtClean="0"/>
              <a:t>Who are the top employers in your area? Who are the smaller employers in your area?</a:t>
            </a:r>
          </a:p>
          <a:p>
            <a:pPr marL="514350" indent="-514350">
              <a:buAutoNum type="arabicPeriod"/>
            </a:pPr>
            <a:r>
              <a:rPr lang="en-US" sz="2800" dirty="0" smtClean="0"/>
              <a:t>What specific education, skills, and character traits are local employers looking for in prospective employees?</a:t>
            </a:r>
          </a:p>
          <a:p>
            <a:pPr marL="514350" indent="-514350">
              <a:buAutoNum type="arabicPeriod"/>
            </a:pPr>
            <a:r>
              <a:rPr lang="en-US" sz="2800" dirty="0" smtClean="0"/>
              <a:t>Do you and/or teachers within your organization know the answers to 1-3?</a:t>
            </a:r>
            <a:endParaRPr lang="en-US" dirty="0"/>
          </a:p>
          <a:p>
            <a:pPr marL="514350" indent="-514350">
              <a:buAutoNum type="arabicPeriod"/>
            </a:pPr>
            <a:r>
              <a:rPr lang="en-US" sz="2800" dirty="0" smtClean="0"/>
              <a:t>Do students within your organization know the answers to 1-3?</a:t>
            </a:r>
          </a:p>
        </p:txBody>
      </p:sp>
      <p:sp>
        <p:nvSpPr>
          <p:cNvPr id="2" name="Title 1"/>
          <p:cNvSpPr>
            <a:spLocks noGrp="1"/>
          </p:cNvSpPr>
          <p:nvPr>
            <p:ph type="title"/>
          </p:nvPr>
        </p:nvSpPr>
        <p:spPr/>
        <p:txBody>
          <a:bodyPr>
            <a:normAutofit/>
          </a:bodyPr>
          <a:lstStyle/>
          <a:p>
            <a:r>
              <a:rPr lang="en-US" dirty="0" smtClean="0"/>
              <a:t>Can you answer these questions?</a:t>
            </a:r>
            <a:endParaRPr lang="en-US" dirty="0"/>
          </a:p>
        </p:txBody>
      </p:sp>
    </p:spTree>
    <p:extLst>
      <p:ext uri="{BB962C8B-B14F-4D97-AF65-F5344CB8AC3E}">
        <p14:creationId xmlns:p14="http://schemas.microsoft.com/office/powerpoint/2010/main" val="257858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689789"/>
            <a:ext cx="8229600" cy="1143000"/>
          </a:xfrm>
        </p:spPr>
        <p:txBody>
          <a:bodyPr>
            <a:normAutofit fontScale="90000"/>
          </a:bodyPr>
          <a:lstStyle/>
          <a:p>
            <a:r>
              <a:rPr lang="en-US" dirty="0" smtClean="0"/>
              <a:t>Thank you!</a:t>
            </a:r>
            <a:br>
              <a:rPr lang="en-US" dirty="0" smtClean="0"/>
            </a:br>
            <a:r>
              <a:rPr lang="en-US" dirty="0" smtClean="0"/>
              <a:t>Feel free to contact us. </a:t>
            </a:r>
            <a:endParaRPr lang="en-US" dirty="0"/>
          </a:p>
        </p:txBody>
      </p:sp>
      <p:sp>
        <p:nvSpPr>
          <p:cNvPr id="3" name="Content Placeholder 2"/>
          <p:cNvSpPr>
            <a:spLocks noGrp="1"/>
          </p:cNvSpPr>
          <p:nvPr>
            <p:ph idx="1"/>
          </p:nvPr>
        </p:nvSpPr>
        <p:spPr>
          <a:xfrm>
            <a:off x="502919" y="3179455"/>
            <a:ext cx="7876903" cy="1915876"/>
          </a:xfrm>
        </p:spPr>
        <p:txBody>
          <a:bodyPr/>
          <a:lstStyle/>
          <a:p>
            <a:pPr marL="0" indent="0" algn="ctr">
              <a:buNone/>
            </a:pPr>
            <a:r>
              <a:rPr lang="en-US" dirty="0" smtClean="0">
                <a:hlinkClick r:id="rId2"/>
              </a:rPr>
              <a:t>michelle.yzaguirre@esc20.net</a:t>
            </a:r>
            <a:endParaRPr lang="en-US" dirty="0" smtClean="0"/>
          </a:p>
          <a:p>
            <a:pPr marL="0" indent="0" algn="ctr">
              <a:buNone/>
            </a:pPr>
            <a:r>
              <a:rPr lang="en-US" dirty="0" smtClean="0">
                <a:hlinkClick r:id="rId3"/>
              </a:rPr>
              <a:t>wendy.christensen@esc20.net</a:t>
            </a:r>
            <a:endParaRPr lang="en-US" dirty="0" smtClean="0"/>
          </a:p>
          <a:p>
            <a:endParaRPr lang="en-US" dirty="0"/>
          </a:p>
        </p:txBody>
      </p:sp>
    </p:spTree>
    <p:extLst>
      <p:ext uri="{BB962C8B-B14F-4D97-AF65-F5344CB8AC3E}">
        <p14:creationId xmlns:p14="http://schemas.microsoft.com/office/powerpoint/2010/main" val="2939902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3" y="414617"/>
            <a:ext cx="8643938" cy="769441"/>
          </a:xfrm>
          <a:prstGeom prst="rect">
            <a:avLst/>
          </a:prstGeom>
        </p:spPr>
        <p:txBody>
          <a:bodyPr wrap="square">
            <a:spAutoFit/>
          </a:bodyPr>
          <a:lstStyle/>
          <a:p>
            <a:r>
              <a:rPr lang="en-US" dirty="0" smtClean="0"/>
              <a:t>Objectives for Today</a:t>
            </a:r>
          </a:p>
        </p:txBody>
      </p:sp>
      <p:sp>
        <p:nvSpPr>
          <p:cNvPr id="2" name="TextBox 1"/>
          <p:cNvSpPr txBox="1"/>
          <p:nvPr/>
        </p:nvSpPr>
        <p:spPr>
          <a:xfrm>
            <a:off x="0" y="1174242"/>
            <a:ext cx="7753069"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Describe the AEL Teacher Externship project.</a:t>
            </a:r>
          </a:p>
          <a:p>
            <a:endParaRPr lang="en-US" sz="2800" dirty="0" smtClean="0"/>
          </a:p>
          <a:p>
            <a:pPr marL="457200" indent="-457200">
              <a:buFont typeface="Arial" panose="020B0604020202020204" pitchFamily="34" charset="0"/>
              <a:buChar char="•"/>
            </a:pPr>
            <a:r>
              <a:rPr lang="en-US" sz="2800" dirty="0" smtClean="0"/>
              <a:t>Identify </a:t>
            </a:r>
            <a:r>
              <a:rPr lang="en-US" sz="2800" dirty="0"/>
              <a:t>key stages in implementing an effective </a:t>
            </a:r>
            <a:r>
              <a:rPr lang="en-US" sz="2800" dirty="0" smtClean="0"/>
              <a:t>AEL Teacher </a:t>
            </a:r>
            <a:r>
              <a:rPr lang="en-US" sz="2800" dirty="0"/>
              <a:t>Externship.</a:t>
            </a:r>
            <a:br>
              <a:rPr lang="en-US" sz="2800" dirty="0"/>
            </a:br>
            <a:endParaRPr lang="en-US" sz="2800" dirty="0"/>
          </a:p>
          <a:p>
            <a:pPr marL="457200" indent="-457200">
              <a:buFont typeface="Arial" panose="020B0604020202020204" pitchFamily="34" charset="0"/>
              <a:buChar char="•"/>
            </a:pPr>
            <a:r>
              <a:rPr lang="en-US" sz="2800" dirty="0" smtClean="0"/>
              <a:t>Discuss how the AEL Teacher Externship helped cultivate strong employer partnerships.</a:t>
            </a:r>
          </a:p>
          <a:p>
            <a:endParaRPr lang="en-US" sz="2800" dirty="0" smtClean="0"/>
          </a:p>
          <a:p>
            <a:pPr marL="457200" indent="-457200">
              <a:buFont typeface="Arial" panose="020B0604020202020204" pitchFamily="34" charset="0"/>
              <a:buChar char="•"/>
            </a:pPr>
            <a:r>
              <a:rPr lang="en-US" sz="2800" dirty="0" smtClean="0"/>
              <a:t>Reflect on how to start a AEL Teacher Externship in your service area.</a:t>
            </a:r>
            <a:r>
              <a:rPr lang="en-US" sz="2800" dirty="0"/>
              <a:t/>
            </a:r>
            <a:br>
              <a:rPr lang="en-US" sz="2800" dirty="0"/>
            </a:br>
            <a:endParaRPr lang="en-US" sz="2800" dirty="0"/>
          </a:p>
        </p:txBody>
      </p:sp>
    </p:spTree>
    <p:extLst>
      <p:ext uri="{BB962C8B-B14F-4D97-AF65-F5344CB8AC3E}">
        <p14:creationId xmlns:p14="http://schemas.microsoft.com/office/powerpoint/2010/main" val="197002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36909" y="4034118"/>
            <a:ext cx="2480197" cy="20574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24118" y="3598626"/>
            <a:ext cx="2750558" cy="1107911"/>
          </a:xfrm>
          <a:prstGeom prst="rect">
            <a:avLst/>
          </a:prstGeom>
        </p:spPr>
      </p:pic>
      <p:pic>
        <p:nvPicPr>
          <p:cNvPr id="9" name="Picture 8"/>
          <p:cNvPicPr>
            <a:picLocks noChangeAspect="1"/>
          </p:cNvPicPr>
          <p:nvPr/>
        </p:nvPicPr>
        <p:blipFill>
          <a:blip r:embed="rId4"/>
          <a:stretch>
            <a:fillRect/>
          </a:stretch>
        </p:blipFill>
        <p:spPr>
          <a:xfrm>
            <a:off x="3970918" y="4074852"/>
            <a:ext cx="2096278" cy="1975931"/>
          </a:xfrm>
          <a:prstGeom prst="rect">
            <a:avLst/>
          </a:prstGeom>
        </p:spPr>
      </p:pic>
      <p:pic>
        <p:nvPicPr>
          <p:cNvPr id="10" name="Picture 9"/>
          <p:cNvPicPr>
            <a:picLocks noChangeAspect="1"/>
          </p:cNvPicPr>
          <p:nvPr/>
        </p:nvPicPr>
        <p:blipFill>
          <a:blip r:embed="rId5"/>
          <a:stretch>
            <a:fillRect/>
          </a:stretch>
        </p:blipFill>
        <p:spPr>
          <a:xfrm>
            <a:off x="436395" y="4706537"/>
            <a:ext cx="3110369" cy="1329384"/>
          </a:xfrm>
          <a:prstGeom prst="rect">
            <a:avLst/>
          </a:prstGeom>
        </p:spPr>
      </p:pic>
      <p:pic>
        <p:nvPicPr>
          <p:cNvPr id="15" name="Picture 14"/>
          <p:cNvPicPr>
            <a:picLocks noChangeAspect="1"/>
          </p:cNvPicPr>
          <p:nvPr/>
        </p:nvPicPr>
        <p:blipFill>
          <a:blip r:embed="rId6"/>
          <a:stretch>
            <a:fillRect/>
          </a:stretch>
        </p:blipFill>
        <p:spPr>
          <a:xfrm>
            <a:off x="6257100" y="4048823"/>
            <a:ext cx="2886900" cy="2017520"/>
          </a:xfrm>
          <a:prstGeom prst="rect">
            <a:avLst/>
          </a:prstGeom>
        </p:spPr>
      </p:pic>
      <p:sp>
        <p:nvSpPr>
          <p:cNvPr id="16" name="Rectangle 15"/>
          <p:cNvSpPr/>
          <p:nvPr/>
        </p:nvSpPr>
        <p:spPr>
          <a:xfrm>
            <a:off x="997993" y="2764064"/>
            <a:ext cx="7652568" cy="830997"/>
          </a:xfrm>
          <a:prstGeom prst="rect">
            <a:avLst/>
          </a:prstGeom>
        </p:spPr>
        <p:txBody>
          <a:bodyPr wrap="square">
            <a:spAutoFit/>
          </a:bodyPr>
          <a:lstStyle/>
          <a:p>
            <a:pPr algn="ctr"/>
            <a:endParaRPr lang="en-US" sz="2400" dirty="0" smtClean="0">
              <a:solidFill>
                <a:srgbClr val="000000"/>
              </a:solidFill>
              <a:latin typeface="Calibri" panose="020F0502020204030204" pitchFamily="34" charset="0"/>
            </a:endParaRPr>
          </a:p>
          <a:p>
            <a:r>
              <a:rPr lang="en-US" sz="2400" dirty="0" smtClean="0">
                <a:solidFill>
                  <a:srgbClr val="000000"/>
                </a:solidFill>
                <a:latin typeface="Calibri" panose="020F0502020204030204" pitchFamily="34" charset="0"/>
              </a:rPr>
              <a:t>Alamo Stem Workforce Coalition(ASWC) </a:t>
            </a:r>
            <a:r>
              <a:rPr lang="en-US" sz="2400" dirty="0">
                <a:solidFill>
                  <a:srgbClr val="000000"/>
                </a:solidFill>
                <a:latin typeface="Calibri" panose="020F0502020204030204" pitchFamily="34" charset="0"/>
              </a:rPr>
              <a:t>Team </a:t>
            </a:r>
            <a:r>
              <a:rPr lang="en-US" sz="2400" dirty="0" smtClean="0">
                <a:solidFill>
                  <a:srgbClr val="000000"/>
                </a:solidFill>
                <a:latin typeface="Calibri" panose="020F0502020204030204" pitchFamily="34" charset="0"/>
              </a:rPr>
              <a:t>Members</a:t>
            </a:r>
            <a:endParaRPr lang="en-US" sz="2400" dirty="0">
              <a:solidFill>
                <a:srgbClr val="000000"/>
              </a:solidFill>
              <a:latin typeface="Calibri" panose="020F0502020204030204" pitchFamily="34" charset="0"/>
            </a:endParaRPr>
          </a:p>
        </p:txBody>
      </p:sp>
      <p:pic>
        <p:nvPicPr>
          <p:cNvPr id="1026" name="Picture 2" descr="Image result for grow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5256" y="667737"/>
            <a:ext cx="4219273" cy="23627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63733" y="2290399"/>
            <a:ext cx="3873176" cy="769441"/>
          </a:xfrm>
          <a:prstGeom prst="rect">
            <a:avLst/>
          </a:prstGeom>
          <a:noFill/>
        </p:spPr>
        <p:txBody>
          <a:bodyPr wrap="none" rtlCol="0">
            <a:spAutoFit/>
          </a:bodyPr>
          <a:lstStyle/>
          <a:p>
            <a:r>
              <a:rPr lang="en-US" sz="4400" b="1" dirty="0" smtClean="0">
                <a:solidFill>
                  <a:schemeClr val="bg1"/>
                </a:solidFill>
              </a:rPr>
              <a:t>Our Inspiration:</a:t>
            </a:r>
            <a:endParaRPr lang="en-US" sz="4400" b="1" dirty="0">
              <a:solidFill>
                <a:schemeClr val="bg1"/>
              </a:solidFill>
            </a:endParaRPr>
          </a:p>
        </p:txBody>
      </p:sp>
    </p:spTree>
    <p:extLst>
      <p:ext uri="{BB962C8B-B14F-4D97-AF65-F5344CB8AC3E}">
        <p14:creationId xmlns:p14="http://schemas.microsoft.com/office/powerpoint/2010/main" val="410150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 y="5135687"/>
            <a:ext cx="8345118" cy="9880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t>For more information go to http://www.ateams-sa.org/</a:t>
            </a:r>
            <a:endParaRPr lang="en-US" sz="2400" dirty="0"/>
          </a:p>
        </p:txBody>
      </p:sp>
      <p:sp>
        <p:nvSpPr>
          <p:cNvPr id="2" name="Rectangle 1"/>
          <p:cNvSpPr/>
          <p:nvPr/>
        </p:nvSpPr>
        <p:spPr>
          <a:xfrm>
            <a:off x="3032760" y="2606041"/>
            <a:ext cx="4987171" cy="646331"/>
          </a:xfrm>
          <a:prstGeom prst="rect">
            <a:avLst/>
          </a:prstGeom>
        </p:spPr>
        <p:txBody>
          <a:bodyPr wrap="square">
            <a:spAutoFit/>
          </a:bodyPr>
          <a:lstStyle/>
          <a:p>
            <a:r>
              <a:rPr lang="en-US" dirty="0">
                <a:hlinkClick r:id="rId3"/>
              </a:rPr>
              <a:t>https://youtu.be/_</a:t>
            </a:r>
            <a:r>
              <a:rPr lang="en-US" dirty="0" smtClean="0">
                <a:hlinkClick r:id="rId3"/>
              </a:rPr>
              <a:t>SXmMCTPYWI</a:t>
            </a:r>
            <a:endParaRPr lang="en-US" dirty="0" smtClean="0"/>
          </a:p>
          <a:p>
            <a:endParaRPr lang="en-US" dirty="0"/>
          </a:p>
        </p:txBody>
      </p:sp>
      <p:sp>
        <p:nvSpPr>
          <p:cNvPr id="4" name="Rectangle 3"/>
          <p:cNvSpPr/>
          <p:nvPr/>
        </p:nvSpPr>
        <p:spPr>
          <a:xfrm>
            <a:off x="954613" y="1079192"/>
            <a:ext cx="7390506" cy="523220"/>
          </a:xfrm>
          <a:prstGeom prst="rect">
            <a:avLst/>
          </a:prstGeom>
        </p:spPr>
        <p:txBody>
          <a:bodyPr wrap="square">
            <a:spAutoFit/>
          </a:bodyPr>
          <a:lstStyle/>
          <a:p>
            <a:r>
              <a:rPr lang="en-US" sz="2800" dirty="0">
                <a:latin typeface="Roboto"/>
              </a:rPr>
              <a:t>Alamo STEM Workforce </a:t>
            </a:r>
            <a:r>
              <a:rPr lang="en-US" sz="2800" dirty="0" smtClean="0">
                <a:latin typeface="Roboto"/>
              </a:rPr>
              <a:t>Coalition Overview</a:t>
            </a:r>
            <a:endParaRPr lang="en-US" sz="2800" dirty="0"/>
          </a:p>
        </p:txBody>
      </p:sp>
    </p:spTree>
    <p:extLst>
      <p:ext uri="{BB962C8B-B14F-4D97-AF65-F5344CB8AC3E}">
        <p14:creationId xmlns:p14="http://schemas.microsoft.com/office/powerpoint/2010/main" val="3718247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36909" y="4034118"/>
            <a:ext cx="2480197" cy="20574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57200" y="1785938"/>
            <a:ext cx="7572374" cy="4114800"/>
          </a:xfrm>
        </p:spPr>
        <p:txBody>
          <a:bodyPr>
            <a:noAutofit/>
          </a:bodyPr>
          <a:lstStyle/>
          <a:p>
            <a:endParaRPr lang="en-US" sz="2800" dirty="0" smtClean="0">
              <a:ea typeface="Adobe Fan Heiti Std B" panose="020B0700000000000000" pitchFamily="34" charset="-128"/>
            </a:endParaRPr>
          </a:p>
          <a:p>
            <a:endParaRPr lang="en-US" sz="2800" dirty="0" smtClean="0">
              <a:ea typeface="Adobe Fan Heiti Std B" panose="020B0700000000000000" pitchFamily="34" charset="-128"/>
            </a:endParaRPr>
          </a:p>
          <a:p>
            <a:endParaRPr lang="en-US" sz="2800" dirty="0" smtClean="0">
              <a:ea typeface="Adobe Fan Heiti Std B" panose="020B0700000000000000" pitchFamily="34" charset="-128"/>
            </a:endParaRPr>
          </a:p>
          <a:p>
            <a:endParaRPr lang="en-US" sz="2800" dirty="0" smtClean="0">
              <a:ea typeface="Adobe Fan Heiti Std B" panose="020B0700000000000000" pitchFamily="34" charset="-128"/>
            </a:endParaRPr>
          </a:p>
          <a:p>
            <a:endParaRPr lang="en-US" sz="2800" dirty="0"/>
          </a:p>
        </p:txBody>
      </p:sp>
      <p:sp>
        <p:nvSpPr>
          <p:cNvPr id="6" name="Title 5"/>
          <p:cNvSpPr>
            <a:spLocks noGrp="1"/>
          </p:cNvSpPr>
          <p:nvPr>
            <p:ph type="title"/>
          </p:nvPr>
        </p:nvSpPr>
        <p:spPr>
          <a:xfrm>
            <a:off x="457200" y="461742"/>
            <a:ext cx="7947212" cy="748887"/>
          </a:xfrm>
        </p:spPr>
        <p:txBody>
          <a:bodyPr>
            <a:noAutofit/>
          </a:bodyPr>
          <a:lstStyle/>
          <a:p>
            <a:r>
              <a:rPr lang="en-US" dirty="0" smtClean="0">
                <a:latin typeface="+mn-lt"/>
                <a:ea typeface="Adobe Fan Heiti Std B" panose="020B0700000000000000" pitchFamily="34" charset="-128"/>
              </a:rPr>
              <a:t>Externship Objectives</a:t>
            </a:r>
            <a:endParaRPr lang="en-US" dirty="0">
              <a:latin typeface="+mn-lt"/>
            </a:endParaRPr>
          </a:p>
        </p:txBody>
      </p:sp>
      <p:graphicFrame>
        <p:nvGraphicFramePr>
          <p:cNvPr id="2" name="Diagram 1"/>
          <p:cNvGraphicFramePr/>
          <p:nvPr>
            <p:extLst>
              <p:ext uri="{D42A27DB-BD31-4B8C-83A1-F6EECF244321}">
                <p14:modId xmlns:p14="http://schemas.microsoft.com/office/powerpoint/2010/main" val="3931812253"/>
              </p:ext>
            </p:extLst>
          </p:nvPr>
        </p:nvGraphicFramePr>
        <p:xfrm>
          <a:off x="-328613" y="1384206"/>
          <a:ext cx="9144000" cy="4707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2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4D13513-DDC4-41BB-9854-092808D2424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52E666F4-36CC-4096-9527-783CCCB7397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31568A48-62E4-43B8-A4B1-47F0E2A4860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2EDF111F-02CC-4B15-B481-2FADAED64B2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5DC86545-C85E-4CDA-BA2F-926ABEBB5A0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28042C65-7774-42B2-960D-CA1C7F258D3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7D6DE845-24F0-4751-BEAD-82C056792B5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EA2C778D-7E7E-4CA1-BB08-B3731E68CBD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8" y="861114"/>
            <a:ext cx="9015412" cy="1143000"/>
          </a:xfrm>
        </p:spPr>
        <p:txBody>
          <a:bodyPr>
            <a:normAutofit fontScale="90000"/>
          </a:bodyPr>
          <a:lstStyle/>
          <a:p>
            <a:r>
              <a:rPr lang="en-US" sz="3600" dirty="0" smtClean="0">
                <a:ea typeface="Adobe Fan Heiti Std B" panose="020B0700000000000000" pitchFamily="34" charset="-128"/>
              </a:rPr>
              <a:t>Objective #1: Teachers- Enhance contextualized teaching </a:t>
            </a:r>
            <a:r>
              <a:rPr lang="en-US" sz="3600" dirty="0">
                <a:ea typeface="Adobe Fan Heiti Std B" panose="020B0700000000000000" pitchFamily="34" charset="-128"/>
              </a:rPr>
              <a:t>practices</a:t>
            </a:r>
            <a:r>
              <a:rPr lang="en-US" dirty="0"/>
              <a:t/>
            </a:r>
            <a:br>
              <a:rPr lang="en-US" dirty="0"/>
            </a:br>
            <a:endParaRPr lang="en-US" dirty="0"/>
          </a:p>
        </p:txBody>
      </p:sp>
      <p:sp>
        <p:nvSpPr>
          <p:cNvPr id="3" name="Content Placeholder 2"/>
          <p:cNvSpPr>
            <a:spLocks noGrp="1"/>
          </p:cNvSpPr>
          <p:nvPr>
            <p:ph idx="1"/>
          </p:nvPr>
        </p:nvSpPr>
        <p:spPr>
          <a:xfrm>
            <a:off x="128588" y="1858904"/>
            <a:ext cx="7643812" cy="3970395"/>
          </a:xfrm>
        </p:spPr>
        <p:txBody>
          <a:bodyPr>
            <a:normAutofit lnSpcReduction="10000"/>
          </a:bodyPr>
          <a:lstStyle/>
          <a:p>
            <a:pPr marL="514350" indent="-514350">
              <a:buFont typeface="+mj-lt"/>
              <a:buAutoNum type="arabicPeriod"/>
            </a:pPr>
            <a:r>
              <a:rPr lang="en-US" dirty="0">
                <a:ea typeface="Adobe Fan Heiti Std B" panose="020B0700000000000000" pitchFamily="34" charset="-128"/>
              </a:rPr>
              <a:t>Upon </a:t>
            </a:r>
            <a:r>
              <a:rPr lang="en-US" dirty="0" smtClean="0">
                <a:ea typeface="Adobe Fan Heiti Std B" panose="020B0700000000000000" pitchFamily="34" charset="-128"/>
              </a:rPr>
              <a:t>completion of site visits, teachers work in pairs or small groups to create </a:t>
            </a:r>
            <a:r>
              <a:rPr lang="en-US" dirty="0">
                <a:ea typeface="Adobe Fan Heiti Std B" panose="020B0700000000000000" pitchFamily="34" charset="-128"/>
              </a:rPr>
              <a:t>lesson plans for use in the AEL </a:t>
            </a:r>
            <a:r>
              <a:rPr lang="en-US" dirty="0" smtClean="0">
                <a:ea typeface="Adobe Fan Heiti Std B" panose="020B0700000000000000" pitchFamily="34" charset="-128"/>
              </a:rPr>
              <a:t>Classroom. </a:t>
            </a:r>
          </a:p>
          <a:p>
            <a:pPr marL="514350" indent="-514350">
              <a:buFont typeface="+mj-lt"/>
              <a:buAutoNum type="arabicPeriod"/>
            </a:pPr>
            <a:r>
              <a:rPr lang="en-US" dirty="0" smtClean="0">
                <a:ea typeface="Adobe Fan Heiti Std B" panose="020B0700000000000000" pitchFamily="34" charset="-128"/>
              </a:rPr>
              <a:t>Lesson plans posted on Consortium website.</a:t>
            </a:r>
            <a:endParaRPr lang="en-US" dirty="0">
              <a:ea typeface="Adobe Fan Heiti Std B" panose="020B0700000000000000" pitchFamily="34" charset="-128"/>
            </a:endParaRPr>
          </a:p>
          <a:p>
            <a:pPr marL="514350" indent="-514350">
              <a:buFont typeface="+mj-lt"/>
              <a:buAutoNum type="arabicPeriod"/>
            </a:pPr>
            <a:r>
              <a:rPr lang="en-US" dirty="0">
                <a:ea typeface="Adobe Fan Heiti Std B" panose="020B0700000000000000" pitchFamily="34" charset="-128"/>
              </a:rPr>
              <a:t>Share </a:t>
            </a:r>
            <a:r>
              <a:rPr lang="en-US" dirty="0" smtClean="0">
                <a:ea typeface="Adobe Fan Heiti Std B" panose="020B0700000000000000" pitchFamily="34" charset="-128"/>
              </a:rPr>
              <a:t>experiences </a:t>
            </a:r>
            <a:r>
              <a:rPr lang="en-US" dirty="0">
                <a:ea typeface="Adobe Fan Heiti Std B" panose="020B0700000000000000" pitchFamily="34" charset="-128"/>
              </a:rPr>
              <a:t>and lessons with </a:t>
            </a:r>
            <a:r>
              <a:rPr lang="en-US" dirty="0" smtClean="0">
                <a:ea typeface="Adobe Fan Heiti Std B" panose="020B0700000000000000" pitchFamily="34" charset="-128"/>
              </a:rPr>
              <a:t>peers.</a:t>
            </a:r>
          </a:p>
          <a:p>
            <a:pPr marL="514350" indent="-514350">
              <a:buFont typeface="+mj-lt"/>
              <a:buAutoNum type="arabicPeriod"/>
            </a:pPr>
            <a:r>
              <a:rPr lang="en-US" dirty="0" smtClean="0">
                <a:ea typeface="Adobe Fan Heiti Std B" panose="020B0700000000000000" pitchFamily="34" charset="-128"/>
              </a:rPr>
              <a:t>Utilize experience to improve student teaching. </a:t>
            </a:r>
            <a:endParaRPr lang="en-US" dirty="0"/>
          </a:p>
          <a:p>
            <a:pPr marL="0" indent="0">
              <a:buNone/>
            </a:pPr>
            <a:endParaRPr lang="en-US" dirty="0"/>
          </a:p>
        </p:txBody>
      </p:sp>
    </p:spTree>
    <p:extLst>
      <p:ext uri="{BB962C8B-B14F-4D97-AF65-F5344CB8AC3E}">
        <p14:creationId xmlns:p14="http://schemas.microsoft.com/office/powerpoint/2010/main" val="2420099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503"/>
            <a:ext cx="9144000" cy="1024147"/>
          </a:xfrm>
        </p:spPr>
        <p:txBody>
          <a:bodyPr>
            <a:normAutofit fontScale="90000"/>
          </a:bodyPr>
          <a:lstStyle/>
          <a:p>
            <a:r>
              <a:rPr lang="en-US" sz="3600" dirty="0" smtClean="0">
                <a:ea typeface="Adobe Fan Heiti Std B" panose="020B0700000000000000" pitchFamily="34" charset="-128"/>
              </a:rPr>
              <a:t/>
            </a:r>
            <a:br>
              <a:rPr lang="en-US" sz="3600" dirty="0" smtClean="0">
                <a:ea typeface="Adobe Fan Heiti Std B" panose="020B0700000000000000" pitchFamily="34" charset="-128"/>
              </a:rPr>
            </a:br>
            <a:r>
              <a:rPr lang="en-US" sz="3600" dirty="0" smtClean="0">
                <a:ea typeface="Adobe Fan Heiti Std B" panose="020B0700000000000000" pitchFamily="34" charset="-128"/>
              </a:rPr>
              <a:t/>
            </a:r>
            <a:br>
              <a:rPr lang="en-US" sz="3600" dirty="0" smtClean="0">
                <a:ea typeface="Adobe Fan Heiti Std B" panose="020B0700000000000000" pitchFamily="34" charset="-128"/>
              </a:rPr>
            </a:br>
            <a:r>
              <a:rPr lang="en-US" sz="3600" dirty="0" smtClean="0">
                <a:ea typeface="Adobe Fan Heiti Std B" panose="020B0700000000000000" pitchFamily="34" charset="-128"/>
              </a:rPr>
              <a:t>Objective #2: Students- Prepare </a:t>
            </a:r>
            <a:r>
              <a:rPr lang="en-US" sz="3600" dirty="0">
                <a:ea typeface="Adobe Fan Heiti Std B" panose="020B0700000000000000" pitchFamily="34" charset="-128"/>
              </a:rPr>
              <a:t>students for what employers really </a:t>
            </a:r>
            <a:r>
              <a:rPr lang="en-US" sz="3600" dirty="0" smtClean="0">
                <a:ea typeface="Adobe Fan Heiti Std B" panose="020B0700000000000000" pitchFamily="34" charset="-128"/>
              </a:rPr>
              <a:t>need &amp; want</a:t>
            </a:r>
            <a:r>
              <a:rPr lang="en-US" sz="4000" dirty="0" smtClean="0">
                <a:ea typeface="Adobe Fan Heiti Std B" panose="020B0700000000000000" pitchFamily="34" charset="-128"/>
              </a:rPr>
              <a:t/>
            </a:r>
            <a:br>
              <a:rPr lang="en-US" sz="4000" dirty="0" smtClean="0">
                <a:ea typeface="Adobe Fan Heiti Std B" panose="020B0700000000000000" pitchFamily="34" charset="-128"/>
              </a:rPr>
            </a:br>
            <a:r>
              <a:rPr lang="en-US" sz="4000" dirty="0">
                <a:ea typeface="Adobe Fan Heiti Std B" panose="020B0700000000000000" pitchFamily="34" charset="-128"/>
              </a:rPr>
              <a:t/>
            </a:r>
            <a:br>
              <a:rPr lang="en-US" sz="4000" dirty="0">
                <a:ea typeface="Adobe Fan Heiti Std B" panose="020B0700000000000000" pitchFamily="34" charset="-128"/>
              </a:rPr>
            </a:br>
            <a:endParaRPr lang="en-US" sz="4000" dirty="0"/>
          </a:p>
        </p:txBody>
      </p:sp>
      <p:sp>
        <p:nvSpPr>
          <p:cNvPr id="3" name="Content Placeholder 2"/>
          <p:cNvSpPr>
            <a:spLocks noGrp="1"/>
          </p:cNvSpPr>
          <p:nvPr>
            <p:ph idx="1"/>
          </p:nvPr>
        </p:nvSpPr>
        <p:spPr>
          <a:xfrm>
            <a:off x="242888" y="1929501"/>
            <a:ext cx="7586662" cy="3856935"/>
          </a:xfrm>
        </p:spPr>
        <p:txBody>
          <a:bodyPr>
            <a:normAutofit fontScale="92500" lnSpcReduction="10000"/>
          </a:bodyPr>
          <a:lstStyle/>
          <a:p>
            <a:pPr marL="514350" indent="-514350">
              <a:buFont typeface="+mj-lt"/>
              <a:buAutoNum type="arabicPeriod"/>
            </a:pPr>
            <a:r>
              <a:rPr lang="en-US" dirty="0" smtClean="0"/>
              <a:t>What factors are most important to employers?</a:t>
            </a:r>
          </a:p>
          <a:p>
            <a:pPr marL="514350" indent="-514350">
              <a:buFont typeface="+mj-lt"/>
              <a:buAutoNum type="arabicPeriod"/>
            </a:pPr>
            <a:r>
              <a:rPr lang="en-US" dirty="0" smtClean="0"/>
              <a:t>What are common problems employers deal with?</a:t>
            </a:r>
          </a:p>
          <a:p>
            <a:pPr marL="514350" indent="-514350">
              <a:buFont typeface="+mj-lt"/>
              <a:buAutoNum type="arabicPeriod"/>
            </a:pPr>
            <a:r>
              <a:rPr lang="en-US" dirty="0" smtClean="0"/>
              <a:t>What do employers expect from prospective employees?</a:t>
            </a:r>
          </a:p>
          <a:p>
            <a:pPr marL="514350" indent="-514350">
              <a:buFont typeface="+mj-lt"/>
              <a:buAutoNum type="arabicPeriod"/>
            </a:pPr>
            <a:r>
              <a:rPr lang="en-US" dirty="0" smtClean="0"/>
              <a:t>How do we match student goals to employer needs?</a:t>
            </a:r>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79509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1372</Words>
  <Application>Microsoft Office PowerPoint</Application>
  <PresentationFormat>On-screen Show (4:3)</PresentationFormat>
  <Paragraphs>220</Paragraphs>
  <Slides>30</Slides>
  <Notes>17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Adobe Fan Heiti Std B</vt:lpstr>
      <vt:lpstr>Arial</vt:lpstr>
      <vt:lpstr>Calibri</vt:lpstr>
      <vt:lpstr>Roboto</vt:lpstr>
      <vt:lpstr>Times New Roman</vt:lpstr>
      <vt:lpstr>trebuchet ms</vt:lpstr>
      <vt:lpstr>Office Theme</vt:lpstr>
      <vt:lpstr>PowerPoint Presentation</vt:lpstr>
      <vt:lpstr>Contextualized Learning through  AEL Teacher Externships</vt:lpstr>
      <vt:lpstr>Can you answer these questions?</vt:lpstr>
      <vt:lpstr>Objectives for Today</vt:lpstr>
      <vt:lpstr>PowerPoint Presentation</vt:lpstr>
      <vt:lpstr>PowerPoint Presentation</vt:lpstr>
      <vt:lpstr>Externship Objectives</vt:lpstr>
      <vt:lpstr>Objective #1: Teachers- Enhance contextualized teaching practices </vt:lpstr>
      <vt:lpstr>  Objective #2: Students- Prepare students for what employers really need &amp; want  </vt:lpstr>
      <vt:lpstr> Objective #3: Workforce- Increase awareness of high demand occupations  in local workforce area </vt:lpstr>
      <vt:lpstr>PowerPoint Presentation</vt:lpstr>
      <vt:lpstr>PowerPoint Presentation</vt:lpstr>
      <vt:lpstr>PowerPoint Presentation</vt:lpstr>
      <vt:lpstr>Lesson plans should include:</vt:lpstr>
      <vt:lpstr>Lesson Plan Process included these key components: </vt:lpstr>
      <vt:lpstr>The Employability Skills Framework is a one-stop resource for information and tools to inform the instruction and assessment of employability skills.</vt:lpstr>
      <vt:lpstr>Teacher Presentations How will you showcase your lessons? </vt:lpstr>
      <vt:lpstr>Geared up &amp; ready for their tour </vt:lpstr>
      <vt:lpstr>COX Manufacturing </vt:lpstr>
      <vt:lpstr>EO2 Concepts</vt:lpstr>
      <vt:lpstr>@ SAWS Dos Rios Water Recycling Center</vt:lpstr>
      <vt:lpstr>Bridging the gap between industry &amp; education</vt:lpstr>
      <vt:lpstr>ESC-20 &amp; PSI Partnership</vt:lpstr>
      <vt:lpstr>PowerPoint Presentation</vt:lpstr>
      <vt:lpstr>Roy &amp; Daniel presenting on the last day!</vt:lpstr>
      <vt:lpstr>How much did it cost?</vt:lpstr>
      <vt:lpstr>Lessons Learned </vt:lpstr>
      <vt:lpstr>End of Session Survey Highlights</vt:lpstr>
      <vt:lpstr>End of Session Survey Highlights</vt:lpstr>
      <vt:lpstr>Thank you! Feel free to contact us. </vt:lpstr>
    </vt:vector>
  </TitlesOfParts>
  <Company>ESC20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Hill</dc:creator>
  <cp:lastModifiedBy>Michelle Yzaguirre</cp:lastModifiedBy>
  <cp:revision>180</cp:revision>
  <dcterms:created xsi:type="dcterms:W3CDTF">2016-02-09T21:41:39Z</dcterms:created>
  <dcterms:modified xsi:type="dcterms:W3CDTF">2017-08-01T13:58:34Z</dcterms:modified>
</cp:coreProperties>
</file>