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86537-34D2-4918-A8DE-A45006D8FE59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65510-8BA1-431F-A173-7C5A4CC18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65510-8BA1-431F-A173-7C5A4CC18D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78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9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4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7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1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8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2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4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8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5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DFB53-1554-41F1-B177-FD70571D6C95}" type="datetimeFigureOut">
              <a:rPr lang="en-US" smtClean="0"/>
              <a:t>7/26/2017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2487-C9DB-41A8-B98F-5B60C5C780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1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rullfoundation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jacksonvilleprogress.com/local/x964876958/PROGRESS-REPORT-GED-graduate-celebrates-with-entire-church-family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eracyconnexus.org/get-involved/church-and-communit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1Np7TO3og-A&amp;feature=shar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bcgarland.org/fbg/ged" TargetMode="External"/><Relationship Id="rId2" Type="http://schemas.openxmlformats.org/officeDocument/2006/relationships/hyperlink" Target="http://texasbaptists.org/2012/06/i-smile-god-is-at-work-at-calvary-baptist-church-%20%20%20%20%20mcallen-texas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lincnt.org/what-we-do/financial-literacy/" TargetMode="External"/><Relationship Id="rId4" Type="http://schemas.openxmlformats.org/officeDocument/2006/relationships/hyperlink" Target="file:///C:\Users\Pam\Documents\&#8226;%09http:\texasbaptists.org\education-discipleship\hispanic-education-initiative\ged-prep-u\church-ged-prep-sites\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eracyconnexus.org/get-involved/church-and-community/" TargetMode="External"/><Relationship Id="rId2" Type="http://schemas.openxmlformats.org/officeDocument/2006/relationships/hyperlink" Target="http://www.cbn.com/cbnnews/us/2012/August/Heart-of-Texas-Dallas-Churches-Welcome-Refugees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iteracyconnexus.org/events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constantcontact.com/fs094/1101322396681/archive/1109698049251.html" TargetMode="External"/><Relationship Id="rId2" Type="http://schemas.openxmlformats.org/officeDocument/2006/relationships/hyperlink" Target="http://archive.constantcontact.com/fs094/1101322396681/archive/1111146350446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if.org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p7aBEzdDzQ" TargetMode="External"/><Relationship Id="rId2" Type="http://schemas.openxmlformats.org/officeDocument/2006/relationships/hyperlink" Target="http://www.tarrantnet.org/read2win/about-read2win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texasbaptists.org/2012/09/starting-the-school-year-off-right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shopeusa.org/" TargetMode="External"/><Relationship Id="rId2" Type="http://schemas.openxmlformats.org/officeDocument/2006/relationships/hyperlink" Target="http://www.baptiststandard.com/digital-edition/21/15263:college-students-turn-feeding-program-into-extended-vbs?utm_source=The+Baptist+Standard&amp;utm_campaign=830c16bd89-DE_070813&amp;utm_medium=email&amp;utm_term=0_7f13e1120d-830c16bd89-48801489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file:///C:\Users\Pam\Documents\&#8226;%09http:\www.tarrantnet.org\read2win\about-read2win\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teracyconnexus.org/get-involved/advocacy/" TargetMode="External"/><Relationship Id="rId2" Type="http://schemas.openxmlformats.org/officeDocument/2006/relationships/hyperlink" Target="https://texasbaptists.org/clc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apitol.state.tx.u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restoreamerica.org/take-action/church-voter-registration/" TargetMode="External"/><Relationship Id="rId2" Type="http://schemas.openxmlformats.org/officeDocument/2006/relationships/hyperlink" Target="http://www.mafamily.org/wp-content/uploads/2011/03/How-to-Host-a-Church-Voter-Registration-Drive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log.chron.com/believeitornot/2012/04/texas-baptists-calling-to-end-state-lotto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literacyconnexus.org" TargetMode="External"/><Relationship Id="rId2" Type="http://schemas.openxmlformats.org/officeDocument/2006/relationships/hyperlink" Target="http://www.literacyconnexus.org/wp-content/uploads/2017/03/Directions-for-Making-a-T-Shirt-Book-Bag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iteracyconnexus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vangelicalimmigrationtable.com/iwasastranger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ptiststandard.com/resources/archives/46-2006-archives/4553-bible-literacy-among-baptists-in-decline-some-educators-fear" TargetMode="External"/><Relationship Id="rId2" Type="http://schemas.openxmlformats.org/officeDocument/2006/relationships/hyperlink" Target="http://www.championforest.org/guide/biblestudies/?o=47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HThtiOkD2k" TargetMode="External"/><Relationship Id="rId2" Type="http://schemas.openxmlformats.org/officeDocument/2006/relationships/hyperlink" Target="http://www.literacyconnexus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literacyconnexus.org/get-involved/books-for-the-border/" TargetMode="External"/><Relationship Id="rId4" Type="http://schemas.openxmlformats.org/officeDocument/2006/relationships/hyperlink" Target="http://www.baylor.edu/content/services/document.php/145345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archive.constantcontact.com/fs134/1101322396681/archive/1112100162202.html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rchive.constantcontact.com/fs134/1101322396681/archive/1114094678921.html" TargetMode="External"/><Relationship Id="rId2" Type="http://schemas.openxmlformats.org/officeDocument/2006/relationships/hyperlink" Target="http://www.literacyconnexus.org/get-involved/books-for-the-border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hurchlibraries.org/Docs/19PromoIdeas_2_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texasbaptists.org/2011/11/new-mission-field-bridged-by-mentoring/" TargetMode="External"/><Relationship Id="rId2" Type="http://schemas.openxmlformats.org/officeDocument/2006/relationships/hyperlink" Target="http://www.literacyconnexus.org/get-involved/book-banks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144000" cy="22989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647042" y="3265714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ntiqua" pitchFamily="2" charset="0"/>
                <a:ea typeface="Antiqua" pitchFamily="2" charset="0"/>
                <a:cs typeface="David" pitchFamily="34" charset="-79"/>
              </a:rPr>
              <a:t>Welcome</a:t>
            </a:r>
            <a:endParaRPr lang="en-US" sz="6000" b="1" dirty="0">
              <a:solidFill>
                <a:schemeClr val="accent3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ntiqua" pitchFamily="2" charset="0"/>
              <a:ea typeface="Antiqua" pitchFamily="2" charset="0"/>
              <a:cs typeface="David" pitchFamily="34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8797" y="2731836"/>
            <a:ext cx="3491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ntiqua" pitchFamily="2" charset="0"/>
                <a:ea typeface="Antiqua" pitchFamily="2" charset="0"/>
              </a:rPr>
              <a:t>With heartfelt thanks to: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Antiqua" pitchFamily="2" charset="0"/>
              <a:ea typeface="Antiqua" pitchFamily="2" charset="0"/>
            </a:endParaRPr>
          </a:p>
        </p:txBody>
      </p:sp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142" y="2579496"/>
            <a:ext cx="3495675" cy="5524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65942" y="4495800"/>
            <a:ext cx="624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ntiqua" pitchFamily="2" charset="0"/>
                <a:ea typeface="Antiqua" pitchFamily="2" charset="0"/>
                <a:cs typeface="David" pitchFamily="34" charset="-79"/>
              </a:rPr>
              <a:t>Literacy Texas  2017</a:t>
            </a:r>
            <a:endParaRPr lang="en-US" sz="6000" b="1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ntiqua" pitchFamily="2" charset="0"/>
              <a:ea typeface="Antiqua" pitchFamily="2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0921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1727" y="768489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22.   Celebrate </a:t>
            </a:r>
            <a:r>
              <a:rPr lang="en-US" sz="2400" b="1" dirty="0">
                <a:solidFill>
                  <a:schemeClr val="tx2"/>
                </a:solidFill>
              </a:rPr>
              <a:t>educational achievement by recognizing graduates. </a:t>
            </a:r>
          </a:p>
          <a:p>
            <a:pPr lvl="0"/>
            <a:endParaRPr lang="en-US" sz="2400" b="1" i="1" u="sng" dirty="0" smtClean="0">
              <a:solidFill>
                <a:schemeClr val="tx2"/>
              </a:solidFill>
              <a:hlinkClick r:id="rId2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i="1" u="sng" dirty="0" smtClean="0">
                <a:solidFill>
                  <a:schemeClr val="tx2"/>
                </a:solidFill>
                <a:hlinkClick r:id="rId2"/>
              </a:rPr>
              <a:t>GED </a:t>
            </a:r>
            <a:r>
              <a:rPr lang="en-US" sz="2400" b="1" i="1" u="sng" dirty="0">
                <a:solidFill>
                  <a:schemeClr val="tx2"/>
                </a:solidFill>
                <a:hlinkClick r:id="rId2"/>
              </a:rPr>
              <a:t>Graduate Celebrates with Entire Church Famil</a:t>
            </a:r>
            <a:r>
              <a:rPr lang="en-US" sz="2400" b="1" u="sng" dirty="0">
                <a:solidFill>
                  <a:schemeClr val="tx2"/>
                </a:solidFill>
                <a:hlinkClick r:id="rId2"/>
              </a:rPr>
              <a:t>y</a:t>
            </a:r>
            <a:r>
              <a:rPr lang="en-US" sz="2400" b="1" u="sng" dirty="0" smtClean="0">
                <a:solidFill>
                  <a:schemeClr val="tx2"/>
                </a:solidFill>
                <a:hlinkClick r:id="rId2"/>
              </a:rPr>
              <a:t>,</a:t>
            </a:r>
            <a:endParaRPr lang="en-US" sz="2400" b="1" u="sng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u="sng" dirty="0" smtClean="0">
              <a:solidFill>
                <a:schemeClr val="tx2"/>
              </a:solidFill>
              <a:hlinkClick r:id="rId2"/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23</a:t>
            </a:r>
            <a:r>
              <a:rPr lang="en-US" sz="2400" b="1" dirty="0" smtClean="0">
                <a:solidFill>
                  <a:schemeClr val="tx2"/>
                </a:solidFill>
              </a:rPr>
              <a:t>.   Encourage </a:t>
            </a:r>
            <a:r>
              <a:rPr lang="en-US" sz="2400" b="1" dirty="0">
                <a:solidFill>
                  <a:schemeClr val="tx2"/>
                </a:solidFill>
              </a:rPr>
              <a:t>teaching as a career choice.  Honor teachers </a:t>
            </a:r>
            <a:r>
              <a:rPr lang="en-US" sz="2400" b="1" dirty="0" smtClean="0">
                <a:solidFill>
                  <a:schemeClr val="tx2"/>
                </a:solidFill>
              </a:rPr>
              <a:t>in your congregation.</a:t>
            </a:r>
            <a:endParaRPr lang="en-US" sz="2400" b="1" dirty="0">
              <a:solidFill>
                <a:schemeClr val="tx2"/>
              </a:solidFill>
            </a:endParaRPr>
          </a:p>
          <a:p>
            <a:pPr lvl="0"/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24.   Visit </a:t>
            </a:r>
            <a:r>
              <a:rPr lang="en-US" sz="2400" b="1" dirty="0">
                <a:solidFill>
                  <a:schemeClr val="tx2"/>
                </a:solidFill>
              </a:rPr>
              <a:t>college campuses with youth groups. Offer church-based scholarships.</a:t>
            </a:r>
          </a:p>
          <a:p>
            <a:pPr lvl="0"/>
            <a:endParaRPr lang="en-US" sz="24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2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25.   Offer encouragement and mentoring to high school dropouts. Assist them in re-engaging in school or enrolling in vocational and alternative education. </a:t>
            </a:r>
          </a:p>
          <a:p>
            <a:pPr marL="457200" lvl="0" indent="-457200">
              <a:buAutoNum type="arabicPeriod" startAt="26"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marL="457200" lvl="0" indent="-457200">
              <a:buAutoNum type="arabicPeriod" startAt="26"/>
            </a:pPr>
            <a:r>
              <a:rPr lang="en-US" sz="2400" b="1" dirty="0" smtClean="0">
                <a:solidFill>
                  <a:schemeClr val="tx2"/>
                </a:solidFill>
              </a:rPr>
              <a:t>  Adopt </a:t>
            </a:r>
            <a:r>
              <a:rPr lang="en-US" sz="2400" b="1" dirty="0">
                <a:solidFill>
                  <a:schemeClr val="tx2"/>
                </a:solidFill>
              </a:rPr>
              <a:t>a college student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marL="457200" lvl="0" indent="-457200">
              <a:buAutoNum type="arabicPeriod" startAt="26"/>
            </a:pPr>
            <a:endParaRPr lang="en-US" sz="2400" b="1" dirty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27.   Begin </a:t>
            </a:r>
            <a:r>
              <a:rPr lang="en-US" sz="2400" b="1" dirty="0">
                <a:solidFill>
                  <a:schemeClr val="tx2"/>
                </a:solidFill>
              </a:rPr>
              <a:t>an English as a Second Language (ESL) ministry.</a:t>
            </a:r>
          </a:p>
          <a:p>
            <a:pPr lvl="0"/>
            <a:endParaRPr lang="en-US" sz="2400" b="1" u="sng" dirty="0" smtClean="0">
              <a:solidFill>
                <a:schemeClr val="tx2"/>
              </a:solidFill>
              <a:hlinkClick r:id="rId3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tx2"/>
                </a:solidFill>
                <a:hlinkClick r:id="rId3"/>
              </a:rPr>
              <a:t>Literacy </a:t>
            </a:r>
            <a:r>
              <a:rPr lang="en-US" sz="2400" b="1" u="sng" dirty="0">
                <a:solidFill>
                  <a:schemeClr val="tx2"/>
                </a:solidFill>
                <a:hlinkClick r:id="rId3"/>
              </a:rPr>
              <a:t>Connexus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4"/>
              </a:rPr>
              <a:t>FBC Conroe, TX (video)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  </a:t>
            </a: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28.   Provide </a:t>
            </a:r>
            <a:r>
              <a:rPr lang="en-US" sz="2400" b="1" dirty="0">
                <a:solidFill>
                  <a:schemeClr val="tx2"/>
                </a:solidFill>
              </a:rPr>
              <a:t>citizenship education.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7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29.   Begin </a:t>
            </a:r>
            <a:r>
              <a:rPr lang="en-US" sz="2400" b="1" dirty="0">
                <a:solidFill>
                  <a:schemeClr val="tx2"/>
                </a:solidFill>
              </a:rPr>
              <a:t>an adult literacy program helping adults with reading and </a:t>
            </a:r>
            <a:r>
              <a:rPr lang="en-US" sz="2400" b="1" dirty="0" smtClean="0">
                <a:solidFill>
                  <a:schemeClr val="tx2"/>
                </a:solidFill>
              </a:rPr>
              <a:t>HSE </a:t>
            </a:r>
            <a:r>
              <a:rPr lang="en-US" sz="2400" b="1" dirty="0">
                <a:solidFill>
                  <a:schemeClr val="tx2"/>
                </a:solidFill>
              </a:rPr>
              <a:t>preparation.</a:t>
            </a:r>
          </a:p>
          <a:p>
            <a:pPr lvl="0"/>
            <a:endParaRPr lang="en-US" sz="2400" b="1" i="1" u="sng" dirty="0" smtClean="0">
              <a:solidFill>
                <a:schemeClr val="tx2"/>
              </a:solidFill>
              <a:hlinkClick r:id="rId2"/>
            </a:endParaRPr>
          </a:p>
          <a:p>
            <a:r>
              <a:rPr lang="en-US" sz="2400" b="1" dirty="0" smtClean="0">
                <a:solidFill>
                  <a:schemeClr val="tx2"/>
                </a:solidFill>
              </a:rPr>
              <a:t>       </a:t>
            </a:r>
            <a:endParaRPr lang="en-US" sz="2400" b="1" dirty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3"/>
              </a:rPr>
              <a:t>First Baptist Church, Garland, TX</a:t>
            </a:r>
            <a:endParaRPr lang="en-US" sz="2400" b="1" dirty="0">
              <a:solidFill>
                <a:schemeClr val="tx2"/>
              </a:solidFill>
            </a:endParaRPr>
          </a:p>
          <a:p>
            <a:pPr lvl="0"/>
            <a:endParaRPr lang="en-US" sz="2400" b="1" u="sng" dirty="0" smtClean="0">
              <a:solidFill>
                <a:schemeClr val="tx2"/>
              </a:solidFill>
              <a:hlinkClick r:id="rId4"/>
            </a:endParaRPr>
          </a:p>
          <a:p>
            <a:pPr lvl="0"/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30.   Offer </a:t>
            </a:r>
            <a:r>
              <a:rPr lang="en-US" sz="2400" b="1" dirty="0">
                <a:solidFill>
                  <a:schemeClr val="tx2"/>
                </a:solidFill>
              </a:rPr>
              <a:t>specialized classes in computer proficiency and financial education.</a:t>
            </a:r>
          </a:p>
          <a:p>
            <a:pPr lvl="0"/>
            <a:endParaRPr lang="en-US" sz="2400" b="1" u="sng" dirty="0" smtClean="0">
              <a:solidFill>
                <a:schemeClr val="tx2"/>
              </a:solidFill>
              <a:hlinkClick r:id="rId5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tx2"/>
                </a:solidFill>
                <a:hlinkClick r:id="rId5"/>
              </a:rPr>
              <a:t>LINC </a:t>
            </a:r>
            <a:r>
              <a:rPr lang="en-US" sz="2400" b="1" u="sng" dirty="0">
                <a:solidFill>
                  <a:schemeClr val="tx2"/>
                </a:solidFill>
                <a:hlinkClick r:id="rId5"/>
              </a:rPr>
              <a:t>North Texas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       </a:t>
            </a: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31.   Promote </a:t>
            </a:r>
            <a:r>
              <a:rPr lang="en-US" sz="2400" b="1" dirty="0">
                <a:solidFill>
                  <a:schemeClr val="tx2"/>
                </a:solidFill>
              </a:rPr>
              <a:t>health education and provide classes for students and adults.  </a:t>
            </a:r>
          </a:p>
        </p:txBody>
      </p:sp>
    </p:spTree>
    <p:extLst>
      <p:ext uri="{BB962C8B-B14F-4D97-AF65-F5344CB8AC3E}">
        <p14:creationId xmlns:p14="http://schemas.microsoft.com/office/powerpoint/2010/main" val="33266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5334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32.   Provide </a:t>
            </a:r>
            <a:r>
              <a:rPr lang="en-US" sz="2400" b="1" dirty="0">
                <a:solidFill>
                  <a:schemeClr val="tx2"/>
                </a:solidFill>
              </a:rPr>
              <a:t>health screening, medication management and other age appropriate education to senior adults.</a:t>
            </a:r>
          </a:p>
          <a:p>
            <a:pPr lvl="0"/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33.   Encourage </a:t>
            </a:r>
            <a:r>
              <a:rPr lang="en-US" sz="2400" b="1" dirty="0">
                <a:solidFill>
                  <a:schemeClr val="tx2"/>
                </a:solidFill>
              </a:rPr>
              <a:t>ethnic diversity in your church and awareness of the accompanying needs of non-English speakers and readers.</a:t>
            </a:r>
          </a:p>
          <a:p>
            <a:pPr lvl="0"/>
            <a:endParaRPr lang="en-US" sz="2400" b="1" i="1" u="sng" dirty="0" smtClean="0">
              <a:solidFill>
                <a:schemeClr val="tx2"/>
              </a:solidFill>
              <a:hlinkClick r:id="rId2"/>
            </a:endParaRPr>
          </a:p>
          <a:p>
            <a:pPr lvl="0"/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34.   Host </a:t>
            </a:r>
            <a:r>
              <a:rPr lang="en-US" sz="2400" b="1" dirty="0">
                <a:solidFill>
                  <a:schemeClr val="tx2"/>
                </a:solidFill>
              </a:rPr>
              <a:t>a Literacy Connexus ESL teachers’ training.</a:t>
            </a:r>
          </a:p>
          <a:p>
            <a:pPr lvl="0"/>
            <a:endParaRPr lang="en-US" sz="2400" b="1" u="sng" dirty="0" smtClean="0">
              <a:solidFill>
                <a:schemeClr val="tx2"/>
              </a:solidFill>
              <a:hlinkClick r:id="rId3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tx2"/>
                </a:solidFill>
                <a:hlinkClick r:id="rId4"/>
              </a:rPr>
              <a:t>Literacy </a:t>
            </a:r>
            <a:r>
              <a:rPr lang="en-US" sz="2400" b="1" u="sng" dirty="0" err="1" smtClean="0">
                <a:solidFill>
                  <a:schemeClr val="tx2"/>
                </a:solidFill>
                <a:hlinkClick r:id="rId4"/>
              </a:rPr>
              <a:t>Connexus</a:t>
            </a:r>
            <a:r>
              <a:rPr lang="en-US" sz="2400" b="1" u="sng" dirty="0" smtClean="0">
                <a:solidFill>
                  <a:schemeClr val="tx2"/>
                </a:solidFill>
                <a:hlinkClick r:id="rId4"/>
              </a:rPr>
              <a:t> ESL Training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6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048000"/>
            <a:ext cx="3165764" cy="26787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58982" y="11430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C00000"/>
                </a:solidFill>
                <a:latin typeface="Antiqua" pitchFamily="2" charset="0"/>
                <a:ea typeface="Antiqua" pitchFamily="2" charset="0"/>
              </a:rPr>
              <a:t>In the Community</a:t>
            </a:r>
            <a:endParaRPr lang="en-US" sz="5400" b="1" dirty="0">
              <a:solidFill>
                <a:srgbClr val="C00000"/>
              </a:solidFill>
              <a:latin typeface="Antiqua" pitchFamily="2" charset="0"/>
              <a:ea typeface="Anti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16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236" y="8382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35.</a:t>
            </a:r>
            <a:r>
              <a:rPr lang="en-US" sz="2400" dirty="0">
                <a:solidFill>
                  <a:srgbClr val="C00000"/>
                </a:solidFill>
              </a:rPr>
              <a:t>    Plan and execute a family reading fair in an apartment complex, school, or neighborhood near your church.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 </a:t>
            </a:r>
            <a:endParaRPr lang="en-US" sz="2400" dirty="0">
              <a:solidFill>
                <a:srgbClr val="C00000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C00000"/>
                </a:solidFill>
                <a:hlinkClick r:id="rId2"/>
              </a:rPr>
              <a:t>Hillcrest Baptist Church, Cedar Hill, TX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C00000"/>
                </a:solidFill>
                <a:hlinkClick r:id="rId3"/>
              </a:rPr>
              <a:t>FBC Copperas Cove, TX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 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36</a:t>
            </a:r>
            <a:r>
              <a:rPr lang="en-US" sz="2400" dirty="0">
                <a:solidFill>
                  <a:srgbClr val="C00000"/>
                </a:solidFill>
              </a:rPr>
              <a:t>.    Conduct a book drive for a homeless shelter. Support book distributions (such as </a:t>
            </a:r>
            <a:r>
              <a:rPr lang="en-US" sz="2400" i="1" dirty="0">
                <a:solidFill>
                  <a:srgbClr val="C00000"/>
                </a:solidFill>
              </a:rPr>
              <a:t>Reading is Fundamental</a:t>
            </a:r>
            <a:r>
              <a:rPr lang="en-US" sz="2400" dirty="0">
                <a:solidFill>
                  <a:srgbClr val="C00000"/>
                </a:solidFill>
              </a:rPr>
              <a:t>) for at-risk schools.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 </a:t>
            </a:r>
            <a:endParaRPr lang="en-US" sz="2400" dirty="0">
              <a:solidFill>
                <a:srgbClr val="C00000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C00000"/>
                </a:solidFill>
                <a:hlinkClick r:id="rId4"/>
              </a:rPr>
              <a:t>Reading is Fundamental</a:t>
            </a:r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 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70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7693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37.    Partner with schools by asking “How may we help?” Participate in local </a:t>
            </a:r>
            <a:r>
              <a:rPr lang="en-US" sz="2400" i="1" dirty="0">
                <a:solidFill>
                  <a:srgbClr val="C00000"/>
                </a:solidFill>
              </a:rPr>
              <a:t>Adopt a School</a:t>
            </a:r>
            <a:r>
              <a:rPr lang="en-US" sz="2400" dirty="0">
                <a:solidFill>
                  <a:srgbClr val="C00000"/>
                </a:solidFill>
              </a:rPr>
              <a:t> programs.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C00000"/>
                </a:solidFill>
                <a:hlinkClick r:id="rId2"/>
              </a:rPr>
              <a:t>Read2Win!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r>
              <a:rPr lang="en-US" sz="2400" dirty="0">
                <a:solidFill>
                  <a:srgbClr val="C00000"/>
                </a:solidFill>
              </a:rPr>
              <a:t>38.    Honor, celebrate and support teachers at a local school.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C00000"/>
                </a:solidFill>
                <a:hlinkClick r:id="rId3"/>
              </a:rPr>
              <a:t>Preston Trail Community Church, TX, teacher appreciation (video)</a:t>
            </a:r>
            <a:endParaRPr lang="en-US" sz="2400" b="1" dirty="0">
              <a:solidFill>
                <a:srgbClr val="C00000"/>
              </a:solidFill>
            </a:endParaRPr>
          </a:p>
          <a:p>
            <a:pPr lvl="0"/>
            <a:endParaRPr lang="en-US" sz="2400" u="sng" dirty="0" smtClean="0">
              <a:solidFill>
                <a:srgbClr val="C00000"/>
              </a:solidFill>
              <a:hlinkClick r:id="rId4"/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5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7693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39.    Support public and school libraries by volunteering to read to children and/or shelve books.</a:t>
            </a: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r>
              <a:rPr lang="en-US" sz="2400" dirty="0">
                <a:solidFill>
                  <a:srgbClr val="C00000"/>
                </a:solidFill>
              </a:rPr>
              <a:t>40.    Collaborate with other churches to minister to both the literacy and nutritional needs of children in the community.</a:t>
            </a: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C00000"/>
                </a:solidFill>
                <a:hlinkClick r:id="rId2"/>
              </a:rPr>
              <a:t>Agape Baptist Church, Cleburne, TX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r>
              <a:rPr lang="en-US" sz="2400" dirty="0">
                <a:solidFill>
                  <a:srgbClr val="C00000"/>
                </a:solidFill>
              </a:rPr>
              <a:t>41.    Participate in community, state, and national enrichment programs for at-risk children or youth.</a:t>
            </a:r>
          </a:p>
          <a:p>
            <a:r>
              <a:rPr lang="en-US" sz="2400" dirty="0">
                <a:solidFill>
                  <a:srgbClr val="C00000"/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rgbClr val="C00000"/>
                </a:solidFill>
                <a:hlinkClick r:id="rId3"/>
              </a:rPr>
              <a:t>Kids Hope</a:t>
            </a:r>
            <a:endParaRPr lang="en-US" sz="2400" b="1" dirty="0">
              <a:solidFill>
                <a:srgbClr val="C00000"/>
              </a:solidFill>
            </a:endParaRPr>
          </a:p>
          <a:p>
            <a:pPr lvl="0"/>
            <a:endParaRPr lang="en-US" sz="2400" u="sng" dirty="0" smtClean="0">
              <a:solidFill>
                <a:srgbClr val="C00000"/>
              </a:solidFill>
              <a:hlinkClick r:id="rId4"/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42.   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Provide summer enrichment for students and families in partnership with a local school which could include literacy activities, shared reading and book distributions. </a:t>
            </a:r>
          </a:p>
        </p:txBody>
      </p:sp>
    </p:spTree>
    <p:extLst>
      <p:ext uri="{BB962C8B-B14F-4D97-AF65-F5344CB8AC3E}">
        <p14:creationId xmlns:p14="http://schemas.microsoft.com/office/powerpoint/2010/main" val="41984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085" y="3221182"/>
            <a:ext cx="3613800" cy="25296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0685" y="10668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>
                    <a:lumMod val="50000"/>
                  </a:schemeClr>
                </a:solidFill>
                <a:latin typeface="Antiqua" pitchFamily="2" charset="0"/>
                <a:ea typeface="Antiqua" pitchFamily="2" charset="0"/>
              </a:rPr>
              <a:t>At the Capitol</a:t>
            </a:r>
            <a:endParaRPr lang="en-US" sz="5400" dirty="0">
              <a:solidFill>
                <a:schemeClr val="accent3">
                  <a:lumMod val="50000"/>
                </a:schemeClr>
              </a:solidFill>
              <a:latin typeface="Antiqua" pitchFamily="2" charset="0"/>
              <a:ea typeface="Anti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8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43.    Encourage awareness of issues that relate to education.  Know the issues and understand the legislative process—at all levels. Support thoughtful reform of public education.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Christian Life Commission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endParaRPr lang="en-US" sz="2400" b="1" u="sng" dirty="0">
              <a:solidFill>
                <a:schemeClr val="accent3">
                  <a:lumMod val="50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Literacy Connexus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44.   Contact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elected officials via e-mail and phone to express your voice.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Texas Legislator online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45.   Attend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a meeting of your local school board. </a:t>
            </a:r>
          </a:p>
        </p:txBody>
      </p:sp>
    </p:spTree>
    <p:extLst>
      <p:ext uri="{BB962C8B-B14F-4D97-AF65-F5344CB8AC3E}">
        <p14:creationId xmlns:p14="http://schemas.microsoft.com/office/powerpoint/2010/main" val="395355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144000" cy="22989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454043"/>
            <a:ext cx="1295400" cy="23915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724550"/>
            <a:ext cx="1905000" cy="16119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105220"/>
            <a:ext cx="1981200" cy="13868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5834789"/>
            <a:ext cx="2604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latin typeface="David" pitchFamily="34" charset="-79"/>
                <a:cs typeface="David" pitchFamily="34" charset="-79"/>
              </a:rPr>
              <a:t>In the church</a:t>
            </a:r>
            <a:endParaRPr lang="en-US" sz="3200" b="1" dirty="0">
              <a:solidFill>
                <a:schemeClr val="tx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3255" y="4343400"/>
            <a:ext cx="4253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Around the community</a:t>
            </a:r>
            <a:endParaRPr lang="en-US" sz="32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91000" y="550625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David" pitchFamily="34" charset="-79"/>
                <a:cs typeface="David" pitchFamily="34" charset="-79"/>
              </a:rPr>
              <a:t>At the capitol</a:t>
            </a:r>
            <a:endParaRPr lang="en-US" sz="3200" b="1" dirty="0">
              <a:solidFill>
                <a:schemeClr val="accent3">
                  <a:lumMod val="50000"/>
                </a:schemeClr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93822"/>
            <a:ext cx="8534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46.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  Register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voters—especially among youth at church.  </a:t>
            </a:r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</a:rPr>
              <a:t>Elected officials pay attention to voters.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How to Host a Church Voter-Registration Drive</a:t>
            </a: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, Focus On</a:t>
            </a:r>
            <a:r>
              <a:rPr lang="en-US" sz="2400" b="1" i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 </a:t>
            </a: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hlinkClick r:id="rId2"/>
              </a:rPr>
              <a:t>The Family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endParaRPr lang="en-US" sz="2400" b="1" u="sng" dirty="0" smtClean="0">
              <a:solidFill>
                <a:schemeClr val="accent3">
                  <a:lumMod val="50000"/>
                </a:schemeClr>
              </a:solidFill>
              <a:hlinkClick r:id="rId3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Church </a:t>
            </a: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Voter Register, Restore America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47.   Advocate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for public education as a basic human right.  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marL="457200" indent="-457200">
              <a:buAutoNum type="arabicPeriod" startAt="48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Encourage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adequate funding through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appropriate</a:t>
            </a:r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Measures--not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punitive means such as gambling.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i="1" u="sng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Texas Baptists Calling to End State Lotto</a:t>
            </a: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,</a:t>
            </a:r>
            <a:r>
              <a:rPr lang="en-US" sz="2400" b="1" i="1" u="sng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 </a:t>
            </a:r>
            <a:r>
              <a:rPr lang="en-US" sz="2400" b="1" u="sng" dirty="0">
                <a:solidFill>
                  <a:schemeClr val="accent3">
                    <a:lumMod val="50000"/>
                  </a:schemeClr>
                </a:solidFill>
                <a:hlinkClick r:id="rId4"/>
              </a:rPr>
              <a:t>Houston Chronicle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49.   Speak 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up for universal, early, and quality preschool education for all children.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2417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295400"/>
            <a:ext cx="75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50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Tee Shirt Book Bags!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457200" indent="-457200">
              <a:buAutoNum type="arabicPeriod" startAt="50"/>
            </a:pPr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2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accent3">
                    <a:lumMod val="50000"/>
                  </a:schemeClr>
                </a:solidFill>
              </a:rPr>
              <a:t>Share </a:t>
            </a:r>
            <a:r>
              <a:rPr lang="en-US" sz="2400" b="1" i="1" dirty="0">
                <a:solidFill>
                  <a:schemeClr val="accent3">
                    <a:lumMod val="50000"/>
                  </a:schemeClr>
                </a:solidFill>
              </a:rPr>
              <a:t>your idea with us! What is your church doing to bless your community through literacy and education</a:t>
            </a:r>
            <a:r>
              <a:rPr lang="en-US" sz="2400" b="1" i="1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en-US" sz="24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3886200"/>
            <a:ext cx="4114800" cy="212365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/>
              <a:t>Contact us:</a:t>
            </a:r>
          </a:p>
          <a:p>
            <a:pPr algn="ctr"/>
            <a:r>
              <a:rPr lang="en-US" sz="2400" b="1" dirty="0" smtClean="0">
                <a:hlinkClick r:id="rId3"/>
              </a:rPr>
              <a:t>info@literacyconnexus.org</a:t>
            </a:r>
            <a:endParaRPr lang="en-US" sz="2400" b="1" dirty="0" smtClean="0"/>
          </a:p>
          <a:p>
            <a:pPr algn="ctr"/>
            <a:r>
              <a:rPr lang="en-US" sz="2400" b="1" dirty="0" smtClean="0">
                <a:hlinkClick r:id="rId4"/>
              </a:rPr>
              <a:t>www.literacyconnexus.org</a:t>
            </a:r>
            <a:endParaRPr lang="en-US" sz="2400" b="1" dirty="0"/>
          </a:p>
          <a:p>
            <a:pPr algn="ctr"/>
            <a:r>
              <a:rPr lang="en-US" sz="2400" b="1" dirty="0" smtClean="0"/>
              <a:t>817-696-9898</a:t>
            </a:r>
          </a:p>
          <a:p>
            <a:pPr algn="ct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658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1430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tx2"/>
                </a:solidFill>
                <a:latin typeface="Antiqua" pitchFamily="2" charset="0"/>
                <a:ea typeface="Antiqua" pitchFamily="2" charset="0"/>
              </a:rPr>
              <a:t>In the Church</a:t>
            </a:r>
            <a:endParaRPr lang="en-US" sz="5400" dirty="0">
              <a:solidFill>
                <a:schemeClr val="tx2"/>
              </a:solidFill>
              <a:latin typeface="Antiqua" pitchFamily="2" charset="0"/>
              <a:ea typeface="Antiqua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667000"/>
            <a:ext cx="1828800" cy="337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3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734291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sz="2400" b="1" dirty="0" smtClean="0">
                <a:solidFill>
                  <a:schemeClr val="tx2"/>
                </a:solidFill>
              </a:rPr>
              <a:t>.   Pray </a:t>
            </a:r>
            <a:r>
              <a:rPr lang="en-US" sz="2400" b="1" dirty="0">
                <a:solidFill>
                  <a:schemeClr val="tx2"/>
                </a:solidFill>
              </a:rPr>
              <a:t>– Churches large and small can pray.  Not every church </a:t>
            </a:r>
            <a:r>
              <a:rPr lang="en-US" sz="2400" b="1" dirty="0" smtClean="0">
                <a:solidFill>
                  <a:schemeClr val="tx2"/>
                </a:solidFill>
              </a:rPr>
              <a:t>can host a family reading fair on the Border or begin a program to teach English to speakers of other languages.  But every church can pray for its community.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u="sng" dirty="0" smtClean="0">
                <a:solidFill>
                  <a:schemeClr val="tx2"/>
                </a:solidFill>
                <a:hlinkClick r:id="rId2"/>
              </a:rPr>
              <a:t>Evangelical </a:t>
            </a:r>
            <a:r>
              <a:rPr lang="en-US" sz="2400" b="1" u="sng" dirty="0">
                <a:solidFill>
                  <a:schemeClr val="tx2"/>
                </a:solidFill>
                <a:hlinkClick r:id="rId2"/>
              </a:rPr>
              <a:t>Immigration Table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 </a:t>
            </a:r>
          </a:p>
          <a:p>
            <a:pPr marL="342900" lvl="0" indent="-342900">
              <a:buAutoNum type="arabicPeriod" startAt="2"/>
            </a:pPr>
            <a:r>
              <a:rPr lang="en-US" sz="2400" b="1" dirty="0" smtClean="0">
                <a:solidFill>
                  <a:schemeClr val="tx2"/>
                </a:solidFill>
              </a:rPr>
              <a:t>  Put </a:t>
            </a:r>
            <a:r>
              <a:rPr lang="en-US" sz="2400" b="1" dirty="0">
                <a:solidFill>
                  <a:schemeClr val="tx2"/>
                </a:solidFill>
              </a:rPr>
              <a:t>the lens of literacy on everything the church does </a:t>
            </a:r>
            <a:r>
              <a:rPr lang="en-US" sz="2400" b="1" dirty="0" smtClean="0">
                <a:solidFill>
                  <a:schemeClr val="tx2"/>
                </a:solidFill>
              </a:rPr>
              <a:t>and make </a:t>
            </a:r>
            <a:r>
              <a:rPr lang="en-US" sz="2400" b="1" dirty="0">
                <a:solidFill>
                  <a:schemeClr val="tx2"/>
                </a:solidFill>
              </a:rPr>
              <a:t>education a priority in your church.  Encourage church leadership to act on this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3.   Select </a:t>
            </a:r>
            <a:r>
              <a:rPr lang="en-US" sz="2400" b="1" dirty="0">
                <a:solidFill>
                  <a:schemeClr val="tx2"/>
                </a:solidFill>
              </a:rPr>
              <a:t>and equip an </a:t>
            </a:r>
            <a:r>
              <a:rPr lang="en-US" sz="2400" b="1" i="1" dirty="0">
                <a:solidFill>
                  <a:schemeClr val="tx2"/>
                </a:solidFill>
              </a:rPr>
              <a:t>Education Advocate</a:t>
            </a:r>
            <a:r>
              <a:rPr lang="en-US" sz="2400" b="1" dirty="0">
                <a:solidFill>
                  <a:schemeClr val="tx2"/>
                </a:solidFill>
              </a:rPr>
              <a:t> in your church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3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145" y="387927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4.   Encourage </a:t>
            </a:r>
            <a:r>
              <a:rPr lang="en-US" sz="2400" b="1" dirty="0">
                <a:solidFill>
                  <a:schemeClr val="tx2"/>
                </a:solidFill>
              </a:rPr>
              <a:t>biblical literacy in a variety of ways—through preaching, scripture reading, Sunday school, Bible-drill, children’s and youth programs, and other venues. 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2"/>
              </a:rPr>
              <a:t>Champion Forest Baptist Church, Houston, TX</a:t>
            </a:r>
            <a:endParaRPr lang="en-US" sz="2400" b="1" u="sng" dirty="0">
              <a:solidFill>
                <a:schemeClr val="tx2"/>
              </a:solidFill>
            </a:endParaRP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b="1" i="1" u="sng" dirty="0">
                <a:solidFill>
                  <a:schemeClr val="tx2"/>
                </a:solidFill>
                <a:hlinkClick r:id="rId3"/>
              </a:rPr>
              <a:t>Bible Literacy Among Baptists . . .</a:t>
            </a:r>
            <a:r>
              <a:rPr lang="en-US" sz="2400" b="1" u="sng" dirty="0">
                <a:solidFill>
                  <a:schemeClr val="tx2"/>
                </a:solidFill>
                <a:hlinkClick r:id="rId3"/>
              </a:rPr>
              <a:t>, The Baptist Standard</a:t>
            </a:r>
            <a:endParaRPr lang="en-US" sz="2400" b="1" u="sng" dirty="0">
              <a:solidFill>
                <a:schemeClr val="tx2"/>
              </a:solidFill>
            </a:endParaRP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457200" lvl="0" indent="-457200">
              <a:buAutoNum type="arabicPeriod" startAt="5"/>
            </a:pPr>
            <a:r>
              <a:rPr lang="en-US" sz="2400" b="1" dirty="0" smtClean="0">
                <a:solidFill>
                  <a:schemeClr val="tx2"/>
                </a:solidFill>
              </a:rPr>
              <a:t>Urge </a:t>
            </a:r>
            <a:r>
              <a:rPr lang="en-US" sz="2400" b="1" dirty="0">
                <a:solidFill>
                  <a:schemeClr val="tx2"/>
                </a:solidFill>
              </a:rPr>
              <a:t>Sunday school teachers to assist at-risk readers by connecting families with community and online resources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</a:p>
          <a:p>
            <a:pPr marL="342900" lvl="0" indent="-342900">
              <a:buAutoNum type="arabicPeriod" startAt="5"/>
            </a:pPr>
            <a:endParaRPr lang="en-US" b="1" dirty="0">
              <a:solidFill>
                <a:schemeClr val="tx2"/>
              </a:solidFill>
            </a:endParaRPr>
          </a:p>
          <a:p>
            <a:pPr marL="342900" lvl="0" indent="-342900">
              <a:buAutoNum type="arabicPeriod" startAt="6"/>
            </a:pPr>
            <a:r>
              <a:rPr lang="en-US" sz="2400" b="1" dirty="0" smtClean="0">
                <a:solidFill>
                  <a:schemeClr val="tx2"/>
                </a:solidFill>
              </a:rPr>
              <a:t>  Encourage </a:t>
            </a:r>
            <a:r>
              <a:rPr lang="en-US" sz="2400" b="1" dirty="0">
                <a:solidFill>
                  <a:schemeClr val="tx2"/>
                </a:solidFill>
              </a:rPr>
              <a:t>teachers and retired teachers in your church to work with struggling readers.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marL="342900" lvl="0" indent="-342900">
              <a:buAutoNum type="arabicPeriod" startAt="6"/>
            </a:pPr>
            <a:endParaRPr lang="en-US" sz="2400" b="1" dirty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7.   Provide </a:t>
            </a:r>
            <a:r>
              <a:rPr lang="en-US" sz="2400" b="1" dirty="0">
                <a:solidFill>
                  <a:schemeClr val="tx2"/>
                </a:solidFill>
              </a:rPr>
              <a:t>parenting enrichment classes and resources to equip and strengthen families</a:t>
            </a:r>
            <a:r>
              <a:rPr lang="en-US" b="1" dirty="0">
                <a:solidFill>
                  <a:schemeClr val="tx2"/>
                </a:solidFill>
              </a:rPr>
              <a:t>.</a:t>
            </a:r>
          </a:p>
          <a:p>
            <a:pPr marL="342900" lvl="0" indent="-342900">
              <a:buAutoNum type="arabicPeriod" startAt="5"/>
            </a:pP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0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38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 startAt="8"/>
            </a:pPr>
            <a:r>
              <a:rPr lang="en-US" sz="2400" b="1" dirty="0" smtClean="0">
                <a:solidFill>
                  <a:schemeClr val="tx2"/>
                </a:solidFill>
              </a:rPr>
              <a:t>Teach </a:t>
            </a:r>
            <a:r>
              <a:rPr lang="en-US" sz="2400" b="1" dirty="0">
                <a:solidFill>
                  <a:schemeClr val="tx2"/>
                </a:solidFill>
              </a:rPr>
              <a:t>parents the importance of reading to children starting at birth.  Give early literacy resources to parents of newborns.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2"/>
              </a:rPr>
              <a:t>Literacy Connexus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			    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3"/>
              </a:rPr>
              <a:t>Sixty Second Parent (video</a:t>
            </a:r>
            <a:r>
              <a:rPr lang="en-US" sz="2400" b="1" u="sng" dirty="0" smtClean="0">
                <a:solidFill>
                  <a:schemeClr val="tx2"/>
                </a:solidFill>
                <a:hlinkClick r:id="rId3"/>
              </a:rPr>
              <a:t>)</a:t>
            </a:r>
            <a:endParaRPr lang="en-US" sz="2400" b="1" u="sng" dirty="0" smtClean="0">
              <a:solidFill>
                <a:schemeClr val="tx2"/>
              </a:solidFill>
            </a:endParaRPr>
          </a:p>
          <a:p>
            <a:pPr lvl="1"/>
            <a:endParaRPr lang="en-US" sz="2400" b="1" dirty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i="1" u="sng" dirty="0">
                <a:solidFill>
                  <a:schemeClr val="tx2"/>
                </a:solidFill>
                <a:hlinkClick r:id="rId4"/>
              </a:rPr>
              <a:t>Family Literacy as a Church Ministry</a:t>
            </a:r>
            <a:r>
              <a:rPr lang="en-US" sz="2400" b="1" u="sng" dirty="0">
                <a:solidFill>
                  <a:schemeClr val="tx2"/>
                </a:solidFill>
                <a:hlinkClick r:id="rId4"/>
              </a:rPr>
              <a:t>, Baylor </a:t>
            </a:r>
            <a:r>
              <a:rPr lang="en-US" sz="2400" b="1" u="sng" dirty="0" smtClean="0">
                <a:solidFill>
                  <a:schemeClr val="tx2"/>
                </a:solidFill>
                <a:hlinkClick r:id="rId4"/>
              </a:rPr>
              <a:t>University</a:t>
            </a:r>
            <a:endParaRPr lang="en-US" sz="2400" b="1" u="sng" dirty="0" smtClean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US" sz="2400" b="1" dirty="0">
              <a:solidFill>
                <a:schemeClr val="tx2"/>
              </a:solidFill>
            </a:endParaRPr>
          </a:p>
          <a:p>
            <a:pPr marL="457200" lvl="0" indent="-457200">
              <a:buAutoNum type="arabicPeriod" startAt="9"/>
            </a:pPr>
            <a:r>
              <a:rPr lang="en-US" sz="2400" b="1" dirty="0" smtClean="0">
                <a:solidFill>
                  <a:schemeClr val="tx2"/>
                </a:solidFill>
              </a:rPr>
              <a:t>Encourage </a:t>
            </a:r>
            <a:r>
              <a:rPr lang="en-US" sz="2400" b="1" dirty="0">
                <a:solidFill>
                  <a:schemeClr val="tx2"/>
                </a:solidFill>
              </a:rPr>
              <a:t>families to read together using Bible stories and quality children’s literature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457200" lvl="0" indent="-457200">
              <a:buAutoNum type="arabicPeriod" startAt="10"/>
            </a:pPr>
            <a:r>
              <a:rPr lang="en-US" sz="2400" b="1" dirty="0" smtClean="0">
                <a:solidFill>
                  <a:schemeClr val="tx2"/>
                </a:solidFill>
              </a:rPr>
              <a:t> Participate </a:t>
            </a:r>
            <a:r>
              <a:rPr lang="en-US" sz="2400" b="1" dirty="0">
                <a:solidFill>
                  <a:schemeClr val="tx2"/>
                </a:solidFill>
              </a:rPr>
              <a:t>in </a:t>
            </a:r>
            <a:r>
              <a:rPr lang="en-US" sz="2400" b="1" i="1" dirty="0">
                <a:solidFill>
                  <a:schemeClr val="tx2"/>
                </a:solidFill>
              </a:rPr>
              <a:t>Books for the Border and Beyond</a:t>
            </a:r>
            <a:r>
              <a:rPr lang="en-US" sz="2400" b="1" dirty="0">
                <a:solidFill>
                  <a:schemeClr val="tx2"/>
                </a:solidFill>
              </a:rPr>
              <a:t>,</a:t>
            </a:r>
            <a:r>
              <a:rPr lang="en-US" sz="2400" b="1" i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building bookcases and providing home libraries for families in need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5"/>
              </a:rPr>
              <a:t>Literacy Connexus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 startAt="11"/>
            </a:pPr>
            <a:r>
              <a:rPr lang="en-US" sz="2400" b="1" dirty="0" smtClean="0">
                <a:solidFill>
                  <a:schemeClr val="tx2"/>
                </a:solidFill>
              </a:rPr>
              <a:t>Adapt </a:t>
            </a:r>
            <a:r>
              <a:rPr lang="en-US" sz="2400" b="1" dirty="0">
                <a:solidFill>
                  <a:schemeClr val="tx2"/>
                </a:solidFill>
              </a:rPr>
              <a:t>the family reading fair concept in other settings where families lack books at home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marL="457200" lvl="0" indent="-457200">
              <a:buAutoNum type="arabicPeriod" startAt="11"/>
            </a:pPr>
            <a:endParaRPr lang="en-US" sz="2400" b="1" dirty="0">
              <a:solidFill>
                <a:schemeClr val="tx2"/>
              </a:solidFill>
            </a:endParaRP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12.   Provide </a:t>
            </a:r>
            <a:r>
              <a:rPr lang="en-US" sz="2400" b="1" dirty="0">
                <a:solidFill>
                  <a:schemeClr val="tx2"/>
                </a:solidFill>
              </a:rPr>
              <a:t>a place in your children’s department to display books for children to take, enjoy, and pass on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457200" lvl="0" indent="-457200">
              <a:buAutoNum type="arabicPeriod" startAt="13"/>
            </a:pPr>
            <a:r>
              <a:rPr lang="en-US" sz="2400" b="1" dirty="0" smtClean="0">
                <a:solidFill>
                  <a:schemeClr val="tx2"/>
                </a:solidFill>
              </a:rPr>
              <a:t>  Ask </a:t>
            </a:r>
            <a:r>
              <a:rPr lang="en-US" sz="2400" b="1" dirty="0">
                <a:solidFill>
                  <a:schemeClr val="tx2"/>
                </a:solidFill>
              </a:rPr>
              <a:t>church members to donate books for children in need, in place of other gift-exchange Christmas parties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457200" lvl="0" indent="-457200">
              <a:buAutoNum type="arabicPeriod" startAt="14"/>
            </a:pPr>
            <a:r>
              <a:rPr lang="en-US" sz="2400" b="1" dirty="0" smtClean="0">
                <a:solidFill>
                  <a:schemeClr val="tx2"/>
                </a:solidFill>
              </a:rPr>
              <a:t>  Organize </a:t>
            </a:r>
            <a:r>
              <a:rPr lang="en-US" sz="2400" b="1" dirty="0">
                <a:solidFill>
                  <a:schemeClr val="tx2"/>
                </a:solidFill>
              </a:rPr>
              <a:t>a yearly back-to-school fair to provide backpacks and school supplies to families in need. Publicize through your benevolence ministry or by delivering flyers door-to-door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2"/>
              </a:rPr>
              <a:t>Project Apple Tree, Belton, TX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0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534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15.   Encourage </a:t>
            </a:r>
            <a:r>
              <a:rPr lang="en-US" sz="2400" b="1" dirty="0">
                <a:solidFill>
                  <a:schemeClr val="tx2"/>
                </a:solidFill>
              </a:rPr>
              <a:t>reading and creativity by providing education workshops, and conducting family literacy nights with dramatic readings, games, crafts and story re-enactments.</a:t>
            </a:r>
            <a:r>
              <a:rPr lang="en-US" sz="2400" b="1" u="sng" dirty="0">
                <a:solidFill>
                  <a:schemeClr val="tx2"/>
                </a:solidFill>
              </a:rPr>
              <a:t> </a:t>
            </a:r>
            <a:endParaRPr lang="en-US" sz="2400" b="1" dirty="0">
              <a:solidFill>
                <a:schemeClr val="tx2"/>
              </a:solidFill>
            </a:endParaRPr>
          </a:p>
          <a:p>
            <a:pPr lvl="0"/>
            <a:endParaRPr lang="en-US" sz="2400" b="1" dirty="0" smtClean="0">
              <a:solidFill>
                <a:schemeClr val="tx2"/>
              </a:solidFill>
            </a:endParaRPr>
          </a:p>
          <a:p>
            <a:pPr marL="457200" lvl="0" indent="-457200">
              <a:buAutoNum type="arabicPeriod" startAt="16"/>
            </a:pPr>
            <a:r>
              <a:rPr lang="en-US" sz="2400" b="1" dirty="0" smtClean="0">
                <a:solidFill>
                  <a:schemeClr val="tx2"/>
                </a:solidFill>
              </a:rPr>
              <a:t> Train </a:t>
            </a:r>
            <a:r>
              <a:rPr lang="en-US" sz="2400" b="1" dirty="0">
                <a:solidFill>
                  <a:schemeClr val="tx2"/>
                </a:solidFill>
              </a:rPr>
              <a:t>children to be literacy ambassadors by building bookcases, collecting books, and by raising their awareness of the literacy needs in their community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2"/>
              </a:rPr>
              <a:t>Books for the Border and Beyond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 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u="sng" dirty="0">
                <a:solidFill>
                  <a:schemeClr val="tx2"/>
                </a:solidFill>
                <a:hlinkClick r:id="rId3"/>
              </a:rPr>
              <a:t>Alliance United Methodist Church, Fort Worth, </a:t>
            </a:r>
            <a:r>
              <a:rPr lang="en-US" sz="2400" b="1" u="sng" dirty="0" smtClean="0">
                <a:solidFill>
                  <a:schemeClr val="tx2"/>
                </a:solidFill>
                <a:hlinkClick r:id="rId3"/>
              </a:rPr>
              <a:t>TX</a:t>
            </a:r>
            <a:endParaRPr lang="en-US" sz="2400" b="1" u="sng" dirty="0" smtClean="0">
              <a:solidFill>
                <a:schemeClr val="tx2"/>
              </a:solidFill>
            </a:endParaRPr>
          </a:p>
          <a:p>
            <a:pPr lvl="1"/>
            <a:endParaRPr lang="en-US" sz="2400" b="1" dirty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17.   Establish </a:t>
            </a:r>
            <a:r>
              <a:rPr lang="en-US" sz="2400" b="1" dirty="0">
                <a:solidFill>
                  <a:schemeClr val="tx2"/>
                </a:solidFill>
              </a:rPr>
              <a:t>a church library and use it as a hub of literacy activity, in traditional or non-traditional ways.</a:t>
            </a:r>
          </a:p>
          <a:p>
            <a:pPr lvl="0"/>
            <a:endParaRPr lang="en-US" sz="2400" b="1" i="1" u="sng" dirty="0" smtClean="0">
              <a:solidFill>
                <a:schemeClr val="tx2"/>
              </a:solidFill>
              <a:hlinkClick r:id="rId4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b="1" i="1" u="sng" dirty="0" smtClean="0">
                <a:solidFill>
                  <a:schemeClr val="tx2"/>
                </a:solidFill>
                <a:hlinkClick r:id="rId4"/>
              </a:rPr>
              <a:t>19 </a:t>
            </a:r>
            <a:r>
              <a:rPr lang="en-US" sz="2400" b="1" i="1" u="sng" dirty="0">
                <a:solidFill>
                  <a:schemeClr val="tx2"/>
                </a:solidFill>
                <a:hlinkClick r:id="rId4"/>
              </a:rPr>
              <a:t>Promotion Ideas for the Church Library</a:t>
            </a:r>
            <a:r>
              <a:rPr lang="en-US" sz="2400" b="1" u="sng" dirty="0">
                <a:solidFill>
                  <a:schemeClr val="tx2"/>
                </a:solidFill>
                <a:hlinkClick r:id="rId4"/>
              </a:rPr>
              <a:t> by the </a:t>
            </a:r>
            <a:r>
              <a:rPr lang="en-US" sz="2400" b="1" u="sng" dirty="0" smtClean="0">
                <a:solidFill>
                  <a:schemeClr val="tx2"/>
                </a:solidFill>
                <a:hlinkClick r:id="rId4"/>
              </a:rPr>
              <a:t>National </a:t>
            </a:r>
            <a:r>
              <a:rPr lang="en-US" sz="2400" b="1" u="sng" dirty="0">
                <a:solidFill>
                  <a:schemeClr val="tx2"/>
                </a:solidFill>
                <a:hlinkClick r:id="rId4"/>
              </a:rPr>
              <a:t>Church Library Association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		       </a:t>
            </a:r>
          </a:p>
        </p:txBody>
      </p:sp>
    </p:spTree>
    <p:extLst>
      <p:ext uri="{BB962C8B-B14F-4D97-AF65-F5344CB8AC3E}">
        <p14:creationId xmlns:p14="http://schemas.microsoft.com/office/powerpoint/2010/main" val="289796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AutoNum type="arabicPeriod" startAt="18"/>
            </a:pPr>
            <a:r>
              <a:rPr lang="en-US" sz="2400" b="1" dirty="0" smtClean="0">
                <a:solidFill>
                  <a:schemeClr val="tx2"/>
                </a:solidFill>
              </a:rPr>
              <a:t>Convert </a:t>
            </a:r>
            <a:r>
              <a:rPr lang="en-US" sz="2400" b="1" dirty="0">
                <a:solidFill>
                  <a:schemeClr val="tx2"/>
                </a:solidFill>
              </a:rPr>
              <a:t>an unused room in your church to a Literacy Connexus </a:t>
            </a:r>
            <a:r>
              <a:rPr lang="en-US" sz="2400" b="1" dirty="0">
                <a:solidFill>
                  <a:schemeClr val="tx2"/>
                </a:solidFill>
                <a:hlinkClick r:id="rId2"/>
              </a:rPr>
              <a:t>Book Bank</a:t>
            </a:r>
            <a:r>
              <a:rPr lang="en-US" sz="2400" b="1" dirty="0" smtClean="0">
                <a:solidFill>
                  <a:schemeClr val="tx2"/>
                </a:solidFill>
              </a:rPr>
              <a:t>.</a:t>
            </a:r>
          </a:p>
          <a:p>
            <a:pPr marL="457200" lvl="0" indent="-457200">
              <a:buAutoNum type="arabicPeriod" startAt="18"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19.   Develop </a:t>
            </a:r>
            <a:r>
              <a:rPr lang="en-US" sz="2400" b="1" dirty="0">
                <a:solidFill>
                  <a:schemeClr val="tx2"/>
                </a:solidFill>
              </a:rPr>
              <a:t>a mentoring program in your church’s youth and/or children’s ministry. </a:t>
            </a:r>
          </a:p>
          <a:p>
            <a:pPr lvl="0"/>
            <a:endParaRPr lang="en-US" sz="2400" b="1" i="1" u="sng" dirty="0" smtClean="0">
              <a:solidFill>
                <a:schemeClr val="tx2"/>
              </a:solidFill>
              <a:hlinkClick r:id="rId3"/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 </a:t>
            </a: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20.   Provide </a:t>
            </a:r>
            <a:r>
              <a:rPr lang="en-US" sz="2400" b="1" dirty="0">
                <a:solidFill>
                  <a:schemeClr val="tx2"/>
                </a:solidFill>
              </a:rPr>
              <a:t>tutoring and homework help for children and youth. </a:t>
            </a:r>
          </a:p>
          <a:p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			     </a:t>
            </a:r>
          </a:p>
          <a:p>
            <a:pPr lvl="0"/>
            <a:r>
              <a:rPr lang="en-US" sz="2400" b="1" dirty="0" smtClean="0">
                <a:solidFill>
                  <a:schemeClr val="tx2"/>
                </a:solidFill>
              </a:rPr>
              <a:t>21.  Create </a:t>
            </a:r>
            <a:r>
              <a:rPr lang="en-US" sz="2400" b="1" dirty="0">
                <a:solidFill>
                  <a:schemeClr val="tx2"/>
                </a:solidFill>
              </a:rPr>
              <a:t>an </a:t>
            </a:r>
            <a:r>
              <a:rPr lang="en-US" sz="2400" b="1" i="1" dirty="0">
                <a:solidFill>
                  <a:schemeClr val="tx2"/>
                </a:solidFill>
              </a:rPr>
              <a:t>Adopt a Youth</a:t>
            </a:r>
            <a:r>
              <a:rPr lang="en-US" sz="2400" b="1" dirty="0">
                <a:solidFill>
                  <a:schemeClr val="tx2"/>
                </a:solidFill>
              </a:rPr>
              <a:t> program in which each church family prays for, encourages, and assists a youth—including support of educational enrichment and goal setting.</a:t>
            </a:r>
          </a:p>
          <a:p>
            <a:pPr lvl="0"/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707</Words>
  <Application>Microsoft Office PowerPoint</Application>
  <PresentationFormat>On-screen Show (4:3)</PresentationFormat>
  <Paragraphs>176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FirstCommand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</dc:creator>
  <cp:lastModifiedBy>Lester Meriwether</cp:lastModifiedBy>
  <cp:revision>53</cp:revision>
  <dcterms:created xsi:type="dcterms:W3CDTF">2013-08-08T15:55:37Z</dcterms:created>
  <dcterms:modified xsi:type="dcterms:W3CDTF">2017-07-26T13:38:43Z</dcterms:modified>
</cp:coreProperties>
</file>